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4"/>
  </p:notesMasterIdLst>
  <p:handoutMasterIdLst>
    <p:handoutMasterId r:id="rId35"/>
  </p:handoutMasterIdLst>
  <p:sldIdLst>
    <p:sldId id="256" r:id="rId2"/>
    <p:sldId id="257" r:id="rId3"/>
    <p:sldId id="266" r:id="rId4"/>
    <p:sldId id="258" r:id="rId5"/>
    <p:sldId id="261" r:id="rId6"/>
    <p:sldId id="262" r:id="rId7"/>
    <p:sldId id="265"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92" r:id="rId21"/>
    <p:sldId id="281" r:id="rId22"/>
    <p:sldId id="282" r:id="rId23"/>
    <p:sldId id="283" r:id="rId24"/>
    <p:sldId id="293" r:id="rId25"/>
    <p:sldId id="284" r:id="rId26"/>
    <p:sldId id="287" r:id="rId27"/>
    <p:sldId id="288" r:id="rId28"/>
    <p:sldId id="290" r:id="rId29"/>
    <p:sldId id="291" r:id="rId30"/>
    <p:sldId id="294" r:id="rId31"/>
    <p:sldId id="286" r:id="rId32"/>
    <p:sldId id="289" r:id="rId33"/>
  </p:sldIdLst>
  <p:sldSz cx="12192000" cy="6858000"/>
  <p:notesSz cx="9872663"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9AF2B41-5E00-427E-B57E-5F704C7DB9DA}">
          <p14:sldIdLst>
            <p14:sldId id="256"/>
            <p14:sldId id="257"/>
            <p14:sldId id="266"/>
            <p14:sldId id="258"/>
            <p14:sldId id="261"/>
            <p14:sldId id="262"/>
            <p14:sldId id="265"/>
          </p14:sldIdLst>
        </p14:section>
        <p14:section name="Untitled Section" id="{2C8563AC-C531-4B6F-A139-F0DCC78EC5C0}">
          <p14:sldIdLst>
            <p14:sldId id="268"/>
            <p14:sldId id="269"/>
            <p14:sldId id="270"/>
            <p14:sldId id="271"/>
            <p14:sldId id="272"/>
            <p14:sldId id="273"/>
            <p14:sldId id="274"/>
            <p14:sldId id="275"/>
            <p14:sldId id="276"/>
            <p14:sldId id="277"/>
            <p14:sldId id="278"/>
            <p14:sldId id="279"/>
            <p14:sldId id="292"/>
            <p14:sldId id="281"/>
            <p14:sldId id="282"/>
            <p14:sldId id="283"/>
            <p14:sldId id="293"/>
            <p14:sldId id="284"/>
            <p14:sldId id="287"/>
            <p14:sldId id="288"/>
            <p14:sldId id="290"/>
            <p14:sldId id="291"/>
            <p14:sldId id="294"/>
            <p14:sldId id="286"/>
            <p14:sldId id="28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278154" cy="34409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5592224" y="1"/>
            <a:ext cx="4278154" cy="344091"/>
          </a:xfrm>
          <a:prstGeom prst="rect">
            <a:avLst/>
          </a:prstGeom>
        </p:spPr>
        <p:txBody>
          <a:bodyPr vert="horz" lIns="91440" tIns="45720" rIns="91440" bIns="45720" rtlCol="0"/>
          <a:lstStyle>
            <a:lvl1pPr algn="r">
              <a:defRPr sz="1200"/>
            </a:lvl1pPr>
          </a:lstStyle>
          <a:p>
            <a:fld id="{E9E93092-C352-4477-9794-27198862AC6F}" type="datetimeFigureOut">
              <a:rPr lang="en-GB" smtClean="0"/>
              <a:t>30/06/2020</a:t>
            </a:fld>
            <a:endParaRPr lang="en-GB"/>
          </a:p>
        </p:txBody>
      </p:sp>
      <p:sp>
        <p:nvSpPr>
          <p:cNvPr id="4" name="Footer Placeholder 3"/>
          <p:cNvSpPr>
            <a:spLocks noGrp="1"/>
          </p:cNvSpPr>
          <p:nvPr>
            <p:ph type="ftr" sz="quarter" idx="2"/>
          </p:nvPr>
        </p:nvSpPr>
        <p:spPr>
          <a:xfrm>
            <a:off x="0" y="6513910"/>
            <a:ext cx="4278154" cy="34409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5592224" y="6513910"/>
            <a:ext cx="4278154" cy="344090"/>
          </a:xfrm>
          <a:prstGeom prst="rect">
            <a:avLst/>
          </a:prstGeom>
        </p:spPr>
        <p:txBody>
          <a:bodyPr vert="horz" lIns="91440" tIns="45720" rIns="91440" bIns="45720" rtlCol="0" anchor="b"/>
          <a:lstStyle>
            <a:lvl1pPr algn="r">
              <a:defRPr sz="1200"/>
            </a:lvl1pPr>
          </a:lstStyle>
          <a:p>
            <a:fld id="{0D20020D-83E5-414D-A9D5-EEB7A6F3FE94}" type="slidenum">
              <a:rPr lang="en-GB" smtClean="0"/>
              <a:t>‹#›</a:t>
            </a:fld>
            <a:endParaRPr lang="en-GB"/>
          </a:p>
        </p:txBody>
      </p:sp>
    </p:spTree>
    <p:extLst>
      <p:ext uri="{BB962C8B-B14F-4D97-AF65-F5344CB8AC3E}">
        <p14:creationId xmlns:p14="http://schemas.microsoft.com/office/powerpoint/2010/main" val="38315864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278154"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592224" y="1"/>
            <a:ext cx="4278154" cy="344091"/>
          </a:xfrm>
          <a:prstGeom prst="rect">
            <a:avLst/>
          </a:prstGeom>
        </p:spPr>
        <p:txBody>
          <a:bodyPr vert="horz" lIns="91440" tIns="45720" rIns="91440" bIns="45720" rtlCol="0"/>
          <a:lstStyle>
            <a:lvl1pPr algn="r">
              <a:defRPr sz="1200"/>
            </a:lvl1pPr>
          </a:lstStyle>
          <a:p>
            <a:fld id="{5968E8CD-ED48-4549-95B6-B6D6858387AF}" type="datetimeFigureOut">
              <a:rPr lang="en-US" smtClean="0"/>
              <a:t>6/30/2020</a:t>
            </a:fld>
            <a:endParaRPr lang="en-US"/>
          </a:p>
        </p:txBody>
      </p:sp>
      <p:sp>
        <p:nvSpPr>
          <p:cNvPr id="4" name="Slide Image Placeholder 3"/>
          <p:cNvSpPr>
            <a:spLocks noGrp="1" noRot="1" noChangeAspect="1"/>
          </p:cNvSpPr>
          <p:nvPr>
            <p:ph type="sldImg" idx="2"/>
          </p:nvPr>
        </p:nvSpPr>
        <p:spPr>
          <a:xfrm>
            <a:off x="2878138" y="857250"/>
            <a:ext cx="4116387"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87267" y="3300412"/>
            <a:ext cx="7898130" cy="2700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4278154" cy="34409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592224" y="6513910"/>
            <a:ext cx="4278154" cy="344090"/>
          </a:xfrm>
          <a:prstGeom prst="rect">
            <a:avLst/>
          </a:prstGeom>
        </p:spPr>
        <p:txBody>
          <a:bodyPr vert="horz" lIns="91440" tIns="45720" rIns="91440" bIns="45720" rtlCol="0" anchor="b"/>
          <a:lstStyle>
            <a:lvl1pPr algn="r">
              <a:defRPr sz="1200"/>
            </a:lvl1pPr>
          </a:lstStyle>
          <a:p>
            <a:fld id="{001210FD-730A-4306-878C-EC9EFFEADE56}" type="slidenum">
              <a:rPr lang="en-US" smtClean="0"/>
              <a:t>‹#›</a:t>
            </a:fld>
            <a:endParaRPr lang="en-US"/>
          </a:p>
        </p:txBody>
      </p:sp>
    </p:spTree>
    <p:extLst>
      <p:ext uri="{BB962C8B-B14F-4D97-AF65-F5344CB8AC3E}">
        <p14:creationId xmlns:p14="http://schemas.microsoft.com/office/powerpoint/2010/main" val="27800460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9686BAA-9E7B-405A-835C-75EA48754923}" type="datetime1">
              <a:rPr lang="en-US" smtClean="0"/>
              <a:t>6/30/2020</a:t>
            </a:fld>
            <a:endParaRPr lang="en-US"/>
          </a:p>
        </p:txBody>
      </p:sp>
      <p:sp>
        <p:nvSpPr>
          <p:cNvPr id="5" name="Footer Placeholder 4"/>
          <p:cNvSpPr>
            <a:spLocks noGrp="1"/>
          </p:cNvSpPr>
          <p:nvPr>
            <p:ph type="ftr" sz="quarter" idx="11"/>
          </p:nvPr>
        </p:nvSpPr>
        <p:spPr>
          <a:xfrm>
            <a:off x="5332412" y="5883275"/>
            <a:ext cx="4324044" cy="365125"/>
          </a:xfrm>
        </p:spPr>
        <p:txBody>
          <a:bodyPr/>
          <a:lstStyle/>
          <a:p>
            <a:r>
              <a:rPr lang="en-US"/>
              <a:t>Planul Național de Investiții și Relansare Economică, Guvernul României - Iulie 2020</a:t>
            </a:r>
          </a:p>
        </p:txBody>
      </p:sp>
      <p:sp>
        <p:nvSpPr>
          <p:cNvPr id="6" name="Slide Number Placeholder 5"/>
          <p:cNvSpPr>
            <a:spLocks noGrp="1"/>
          </p:cNvSpPr>
          <p:nvPr>
            <p:ph type="sldNum" sz="quarter" idx="12"/>
          </p:nvPr>
        </p:nvSpPr>
        <p:spPr/>
        <p:txBody>
          <a:bodyPr/>
          <a:lstStyle/>
          <a:p>
            <a:fld id="{72FB1D74-EE53-48EF-B018-0FA69232D1F2}" type="slidenum">
              <a:rPr lang="en-US" smtClean="0"/>
              <a:t>‹#›</a:t>
            </a:fld>
            <a:endParaRPr lang="en-US"/>
          </a:p>
        </p:txBody>
      </p:sp>
    </p:spTree>
    <p:extLst>
      <p:ext uri="{BB962C8B-B14F-4D97-AF65-F5344CB8AC3E}">
        <p14:creationId xmlns:p14="http://schemas.microsoft.com/office/powerpoint/2010/main" val="2464576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694B1A1-4F73-4FCB-A271-65AA4F9202A2}" type="datetime1">
              <a:rPr lang="en-US" smtClean="0"/>
              <a:t>6/30/2020</a:t>
            </a:fld>
            <a:endParaRPr lang="en-US"/>
          </a:p>
        </p:txBody>
      </p:sp>
      <p:sp>
        <p:nvSpPr>
          <p:cNvPr id="6" name="Footer Placeholder 5"/>
          <p:cNvSpPr>
            <a:spLocks noGrp="1"/>
          </p:cNvSpPr>
          <p:nvPr>
            <p:ph type="ftr" sz="quarter" idx="11"/>
          </p:nvPr>
        </p:nvSpPr>
        <p:spPr/>
        <p:txBody>
          <a:bodyPr/>
          <a:lstStyle/>
          <a:p>
            <a:r>
              <a:rPr lang="en-US"/>
              <a:t>Planul Național de Investiții și Relansare Economică, Guvernul României - Iulie 2020</a:t>
            </a:r>
          </a:p>
        </p:txBody>
      </p:sp>
      <p:sp>
        <p:nvSpPr>
          <p:cNvPr id="7" name="Slide Number Placeholder 6"/>
          <p:cNvSpPr>
            <a:spLocks noGrp="1"/>
          </p:cNvSpPr>
          <p:nvPr>
            <p:ph type="sldNum" sz="quarter" idx="12"/>
          </p:nvPr>
        </p:nvSpPr>
        <p:spPr/>
        <p:txBody>
          <a:bodyPr/>
          <a:lstStyle/>
          <a:p>
            <a:fld id="{72FB1D74-EE53-48EF-B018-0FA69232D1F2}" type="slidenum">
              <a:rPr lang="en-US" smtClean="0"/>
              <a:t>‹#›</a:t>
            </a:fld>
            <a:endParaRPr lang="en-US"/>
          </a:p>
        </p:txBody>
      </p:sp>
    </p:spTree>
    <p:extLst>
      <p:ext uri="{BB962C8B-B14F-4D97-AF65-F5344CB8AC3E}">
        <p14:creationId xmlns:p14="http://schemas.microsoft.com/office/powerpoint/2010/main" val="373655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90D29AF-35B2-4477-A9EC-A5A79EE58B4E}" type="datetime1">
              <a:rPr lang="en-US" smtClean="0"/>
              <a:t>6/30/2020</a:t>
            </a:fld>
            <a:endParaRPr lang="en-US"/>
          </a:p>
        </p:txBody>
      </p:sp>
      <p:sp>
        <p:nvSpPr>
          <p:cNvPr id="5" name="Footer Placeholder 4"/>
          <p:cNvSpPr>
            <a:spLocks noGrp="1"/>
          </p:cNvSpPr>
          <p:nvPr>
            <p:ph type="ftr" sz="quarter" idx="11"/>
          </p:nvPr>
        </p:nvSpPr>
        <p:spPr/>
        <p:txBody>
          <a:bodyPr/>
          <a:lstStyle/>
          <a:p>
            <a:r>
              <a:rPr lang="en-US"/>
              <a:t>Planul Național de Investiții și Relansare Economică, Guvernul României - Iulie 2020</a:t>
            </a:r>
          </a:p>
        </p:txBody>
      </p:sp>
      <p:sp>
        <p:nvSpPr>
          <p:cNvPr id="6" name="Slide Number Placeholder 5"/>
          <p:cNvSpPr>
            <a:spLocks noGrp="1"/>
          </p:cNvSpPr>
          <p:nvPr>
            <p:ph type="sldNum" sz="quarter" idx="12"/>
          </p:nvPr>
        </p:nvSpPr>
        <p:spPr/>
        <p:txBody>
          <a:bodyPr/>
          <a:lstStyle/>
          <a:p>
            <a:fld id="{72FB1D74-EE53-48EF-B018-0FA69232D1F2}" type="slidenum">
              <a:rPr lang="en-US" smtClean="0"/>
              <a:t>‹#›</a:t>
            </a:fld>
            <a:endParaRPr lang="en-US"/>
          </a:p>
        </p:txBody>
      </p:sp>
    </p:spTree>
    <p:extLst>
      <p:ext uri="{BB962C8B-B14F-4D97-AF65-F5344CB8AC3E}">
        <p14:creationId xmlns:p14="http://schemas.microsoft.com/office/powerpoint/2010/main" val="3504498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E4DF76-6B73-4670-822C-B0022F72CB26}" type="datetime1">
              <a:rPr lang="en-US" smtClean="0"/>
              <a:t>6/30/2020</a:t>
            </a:fld>
            <a:endParaRPr lang="en-US"/>
          </a:p>
        </p:txBody>
      </p:sp>
      <p:sp>
        <p:nvSpPr>
          <p:cNvPr id="5" name="Footer Placeholder 4"/>
          <p:cNvSpPr>
            <a:spLocks noGrp="1"/>
          </p:cNvSpPr>
          <p:nvPr>
            <p:ph type="ftr" sz="quarter" idx="11"/>
          </p:nvPr>
        </p:nvSpPr>
        <p:spPr/>
        <p:txBody>
          <a:bodyPr/>
          <a:lstStyle/>
          <a:p>
            <a:r>
              <a:rPr lang="en-US"/>
              <a:t>Planul Național de Investiții și Relansare Economică, Guvernul României - Iulie 2020</a:t>
            </a:r>
          </a:p>
        </p:txBody>
      </p:sp>
      <p:sp>
        <p:nvSpPr>
          <p:cNvPr id="6" name="Slide Number Placeholder 5"/>
          <p:cNvSpPr>
            <a:spLocks noGrp="1"/>
          </p:cNvSpPr>
          <p:nvPr>
            <p:ph type="sldNum" sz="quarter" idx="12"/>
          </p:nvPr>
        </p:nvSpPr>
        <p:spPr/>
        <p:txBody>
          <a:bodyPr/>
          <a:lstStyle/>
          <a:p>
            <a:fld id="{72FB1D74-EE53-48EF-B018-0FA69232D1F2}" type="slidenum">
              <a:rPr lang="en-US" smtClean="0"/>
              <a:t>‹#›</a:t>
            </a:fld>
            <a:endParaRPr lang="en-US"/>
          </a:p>
        </p:txBody>
      </p:sp>
    </p:spTree>
    <p:extLst>
      <p:ext uri="{BB962C8B-B14F-4D97-AF65-F5344CB8AC3E}">
        <p14:creationId xmlns:p14="http://schemas.microsoft.com/office/powerpoint/2010/main" val="33995550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8AA443-82E7-45CC-961E-C720F220402C}" type="datetime1">
              <a:rPr lang="en-US" smtClean="0"/>
              <a:t>6/30/2020</a:t>
            </a:fld>
            <a:endParaRPr lang="en-US"/>
          </a:p>
        </p:txBody>
      </p:sp>
      <p:sp>
        <p:nvSpPr>
          <p:cNvPr id="5" name="Footer Placeholder 4"/>
          <p:cNvSpPr>
            <a:spLocks noGrp="1"/>
          </p:cNvSpPr>
          <p:nvPr>
            <p:ph type="ftr" sz="quarter" idx="11"/>
          </p:nvPr>
        </p:nvSpPr>
        <p:spPr/>
        <p:txBody>
          <a:bodyPr/>
          <a:lstStyle/>
          <a:p>
            <a:r>
              <a:rPr lang="en-US"/>
              <a:t>Planul Național de Investiții și Relansare Economică, Guvernul României - Iulie 2020</a:t>
            </a:r>
          </a:p>
        </p:txBody>
      </p:sp>
      <p:sp>
        <p:nvSpPr>
          <p:cNvPr id="6" name="Slide Number Placeholder 5"/>
          <p:cNvSpPr>
            <a:spLocks noGrp="1"/>
          </p:cNvSpPr>
          <p:nvPr>
            <p:ph type="sldNum" sz="quarter" idx="12"/>
          </p:nvPr>
        </p:nvSpPr>
        <p:spPr/>
        <p:txBody>
          <a:bodyPr/>
          <a:lstStyle/>
          <a:p>
            <a:fld id="{72FB1D74-EE53-48EF-B018-0FA69232D1F2}" type="slidenum">
              <a:rPr lang="en-US" smtClean="0"/>
              <a:t>‹#›</a:t>
            </a:fld>
            <a:endParaRPr lang="en-US"/>
          </a:p>
        </p:txBody>
      </p:sp>
    </p:spTree>
    <p:extLst>
      <p:ext uri="{BB962C8B-B14F-4D97-AF65-F5344CB8AC3E}">
        <p14:creationId xmlns:p14="http://schemas.microsoft.com/office/powerpoint/2010/main" val="13177914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B072F1-CB95-4480-ABC0-623D86EB81BB}" type="datetime1">
              <a:rPr lang="en-US" smtClean="0"/>
              <a:t>6/30/2020</a:t>
            </a:fld>
            <a:endParaRPr lang="en-US"/>
          </a:p>
        </p:txBody>
      </p:sp>
      <p:sp>
        <p:nvSpPr>
          <p:cNvPr id="5" name="Footer Placeholder 4"/>
          <p:cNvSpPr>
            <a:spLocks noGrp="1"/>
          </p:cNvSpPr>
          <p:nvPr>
            <p:ph type="ftr" sz="quarter" idx="11"/>
          </p:nvPr>
        </p:nvSpPr>
        <p:spPr/>
        <p:txBody>
          <a:bodyPr/>
          <a:lstStyle/>
          <a:p>
            <a:r>
              <a:rPr lang="en-US"/>
              <a:t>Planul Național de Investiții și Relansare Economică, Guvernul României - Iulie 2020</a:t>
            </a:r>
          </a:p>
        </p:txBody>
      </p:sp>
      <p:sp>
        <p:nvSpPr>
          <p:cNvPr id="6" name="Slide Number Placeholder 5"/>
          <p:cNvSpPr>
            <a:spLocks noGrp="1"/>
          </p:cNvSpPr>
          <p:nvPr>
            <p:ph type="sldNum" sz="quarter" idx="12"/>
          </p:nvPr>
        </p:nvSpPr>
        <p:spPr/>
        <p:txBody>
          <a:bodyPr/>
          <a:lstStyle/>
          <a:p>
            <a:fld id="{72FB1D74-EE53-48EF-B018-0FA69232D1F2}" type="slidenum">
              <a:rPr lang="en-US" smtClean="0"/>
              <a:t>‹#›</a:t>
            </a:fld>
            <a:endParaRPr lang="en-US"/>
          </a:p>
        </p:txBody>
      </p:sp>
    </p:spTree>
    <p:extLst>
      <p:ext uri="{BB962C8B-B14F-4D97-AF65-F5344CB8AC3E}">
        <p14:creationId xmlns:p14="http://schemas.microsoft.com/office/powerpoint/2010/main" val="994294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B6CEEC-96D0-4C41-8C4E-9B19E03464AA}" type="datetime1">
              <a:rPr lang="en-US" smtClean="0"/>
              <a:t>6/30/2020</a:t>
            </a:fld>
            <a:endParaRPr lang="en-US"/>
          </a:p>
        </p:txBody>
      </p:sp>
      <p:sp>
        <p:nvSpPr>
          <p:cNvPr id="5" name="Footer Placeholder 4"/>
          <p:cNvSpPr>
            <a:spLocks noGrp="1"/>
          </p:cNvSpPr>
          <p:nvPr>
            <p:ph type="ftr" sz="quarter" idx="11"/>
          </p:nvPr>
        </p:nvSpPr>
        <p:spPr/>
        <p:txBody>
          <a:bodyPr/>
          <a:lstStyle/>
          <a:p>
            <a:r>
              <a:rPr lang="en-US"/>
              <a:t>Planul Național de Investiții și Relansare Economică, Guvernul României - Iulie 2020</a:t>
            </a:r>
          </a:p>
        </p:txBody>
      </p:sp>
      <p:sp>
        <p:nvSpPr>
          <p:cNvPr id="6" name="Slide Number Placeholder 5"/>
          <p:cNvSpPr>
            <a:spLocks noGrp="1"/>
          </p:cNvSpPr>
          <p:nvPr>
            <p:ph type="sldNum" sz="quarter" idx="12"/>
          </p:nvPr>
        </p:nvSpPr>
        <p:spPr/>
        <p:txBody>
          <a:bodyPr/>
          <a:lstStyle/>
          <a:p>
            <a:fld id="{72FB1D74-EE53-48EF-B018-0FA69232D1F2}" type="slidenum">
              <a:rPr lang="en-US" smtClean="0"/>
              <a:t>‹#›</a:t>
            </a:fld>
            <a:endParaRPr lang="en-US"/>
          </a:p>
        </p:txBody>
      </p:sp>
    </p:spTree>
    <p:extLst>
      <p:ext uri="{BB962C8B-B14F-4D97-AF65-F5344CB8AC3E}">
        <p14:creationId xmlns:p14="http://schemas.microsoft.com/office/powerpoint/2010/main" val="14593174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A4BFEA-E8C2-47DD-B02D-3A1A8965D1B4}" type="datetime1">
              <a:rPr lang="en-US" smtClean="0"/>
              <a:t>6/30/2020</a:t>
            </a:fld>
            <a:endParaRPr lang="en-US"/>
          </a:p>
        </p:txBody>
      </p:sp>
      <p:sp>
        <p:nvSpPr>
          <p:cNvPr id="5" name="Footer Placeholder 4"/>
          <p:cNvSpPr>
            <a:spLocks noGrp="1"/>
          </p:cNvSpPr>
          <p:nvPr>
            <p:ph type="ftr" sz="quarter" idx="11"/>
          </p:nvPr>
        </p:nvSpPr>
        <p:spPr/>
        <p:txBody>
          <a:bodyPr/>
          <a:lstStyle/>
          <a:p>
            <a:r>
              <a:rPr lang="en-US"/>
              <a:t>Planul Național de Investiții și Relansare Economică, Guvernul României - Iulie 2020</a:t>
            </a:r>
          </a:p>
        </p:txBody>
      </p:sp>
      <p:sp>
        <p:nvSpPr>
          <p:cNvPr id="6" name="Slide Number Placeholder 5"/>
          <p:cNvSpPr>
            <a:spLocks noGrp="1"/>
          </p:cNvSpPr>
          <p:nvPr>
            <p:ph type="sldNum" sz="quarter" idx="12"/>
          </p:nvPr>
        </p:nvSpPr>
        <p:spPr/>
        <p:txBody>
          <a:bodyPr/>
          <a:lstStyle/>
          <a:p>
            <a:fld id="{72FB1D74-EE53-48EF-B018-0FA69232D1F2}" type="slidenum">
              <a:rPr lang="en-US" smtClean="0"/>
              <a:t>‹#›</a:t>
            </a:fld>
            <a:endParaRPr lang="en-US"/>
          </a:p>
        </p:txBody>
      </p:sp>
    </p:spTree>
    <p:extLst>
      <p:ext uri="{BB962C8B-B14F-4D97-AF65-F5344CB8AC3E}">
        <p14:creationId xmlns:p14="http://schemas.microsoft.com/office/powerpoint/2010/main" val="35928476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9315CA-0D2F-467D-A148-FCC10565A05F}" type="datetime1">
              <a:rPr lang="en-US" smtClean="0"/>
              <a:t>6/30/2020</a:t>
            </a:fld>
            <a:endParaRPr lang="en-US"/>
          </a:p>
        </p:txBody>
      </p:sp>
      <p:sp>
        <p:nvSpPr>
          <p:cNvPr id="5" name="Footer Placeholder 4"/>
          <p:cNvSpPr>
            <a:spLocks noGrp="1"/>
          </p:cNvSpPr>
          <p:nvPr>
            <p:ph type="ftr" sz="quarter" idx="11"/>
          </p:nvPr>
        </p:nvSpPr>
        <p:spPr/>
        <p:txBody>
          <a:bodyPr/>
          <a:lstStyle/>
          <a:p>
            <a:r>
              <a:rPr lang="en-US"/>
              <a:t>Planul Național de Investiții și Relansare Economică, Guvernul României - Iulie 2020</a:t>
            </a:r>
          </a:p>
        </p:txBody>
      </p:sp>
      <p:sp>
        <p:nvSpPr>
          <p:cNvPr id="6" name="Slide Number Placeholder 5"/>
          <p:cNvSpPr>
            <a:spLocks noGrp="1"/>
          </p:cNvSpPr>
          <p:nvPr>
            <p:ph type="sldNum" sz="quarter" idx="12"/>
          </p:nvPr>
        </p:nvSpPr>
        <p:spPr/>
        <p:txBody>
          <a:bodyPr/>
          <a:lstStyle/>
          <a:p>
            <a:fld id="{72FB1D74-EE53-48EF-B018-0FA69232D1F2}" type="slidenum">
              <a:rPr lang="en-US" smtClean="0"/>
              <a:t>‹#›</a:t>
            </a:fld>
            <a:endParaRPr lang="en-US"/>
          </a:p>
        </p:txBody>
      </p:sp>
    </p:spTree>
    <p:extLst>
      <p:ext uri="{BB962C8B-B14F-4D97-AF65-F5344CB8AC3E}">
        <p14:creationId xmlns:p14="http://schemas.microsoft.com/office/powerpoint/2010/main" val="1006964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390E85-AC8C-4B38-98DA-EFC7B5AC888C}" type="datetime1">
              <a:rPr lang="en-US" smtClean="0"/>
              <a:t>6/30/2020</a:t>
            </a:fld>
            <a:endParaRPr lang="en-US"/>
          </a:p>
        </p:txBody>
      </p:sp>
      <p:sp>
        <p:nvSpPr>
          <p:cNvPr id="5" name="Footer Placeholder 4"/>
          <p:cNvSpPr>
            <a:spLocks noGrp="1"/>
          </p:cNvSpPr>
          <p:nvPr>
            <p:ph type="ftr" sz="quarter" idx="11"/>
          </p:nvPr>
        </p:nvSpPr>
        <p:spPr/>
        <p:txBody>
          <a:bodyPr/>
          <a:lstStyle/>
          <a:p>
            <a:r>
              <a:rPr lang="en-US"/>
              <a:t>Planul Național de Investiții și Relansare Economică, Guvernul României - Iulie 2020</a:t>
            </a:r>
          </a:p>
        </p:txBody>
      </p:sp>
      <p:sp>
        <p:nvSpPr>
          <p:cNvPr id="6" name="Slide Number Placeholder 5"/>
          <p:cNvSpPr>
            <a:spLocks noGrp="1"/>
          </p:cNvSpPr>
          <p:nvPr>
            <p:ph type="sldNum" sz="quarter" idx="12"/>
          </p:nvPr>
        </p:nvSpPr>
        <p:spPr>
          <a:xfrm>
            <a:off x="10951856" y="5867131"/>
            <a:ext cx="551167" cy="365125"/>
          </a:xfrm>
        </p:spPr>
        <p:txBody>
          <a:bodyPr/>
          <a:lstStyle/>
          <a:p>
            <a:fld id="{72FB1D74-EE53-48EF-B018-0FA69232D1F2}" type="slidenum">
              <a:rPr lang="en-US" smtClean="0"/>
              <a:t>‹#›</a:t>
            </a:fld>
            <a:endParaRPr lang="en-US"/>
          </a:p>
        </p:txBody>
      </p:sp>
    </p:spTree>
    <p:extLst>
      <p:ext uri="{BB962C8B-B14F-4D97-AF65-F5344CB8AC3E}">
        <p14:creationId xmlns:p14="http://schemas.microsoft.com/office/powerpoint/2010/main" val="3285453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13CF55-AFC3-4275-A95A-72A2F73C91B7}" type="datetime1">
              <a:rPr lang="en-US" smtClean="0"/>
              <a:t>6/30/2020</a:t>
            </a:fld>
            <a:endParaRPr lang="en-US"/>
          </a:p>
        </p:txBody>
      </p:sp>
      <p:sp>
        <p:nvSpPr>
          <p:cNvPr id="5" name="Footer Placeholder 4"/>
          <p:cNvSpPr>
            <a:spLocks noGrp="1"/>
          </p:cNvSpPr>
          <p:nvPr>
            <p:ph type="ftr" sz="quarter" idx="11"/>
          </p:nvPr>
        </p:nvSpPr>
        <p:spPr/>
        <p:txBody>
          <a:bodyPr/>
          <a:lstStyle/>
          <a:p>
            <a:r>
              <a:rPr lang="en-US"/>
              <a:t>Planul Național de Investiții și Relansare Economică, Guvernul României - Iulie 2020</a:t>
            </a:r>
          </a:p>
        </p:txBody>
      </p:sp>
      <p:sp>
        <p:nvSpPr>
          <p:cNvPr id="6" name="Slide Number Placeholder 5"/>
          <p:cNvSpPr>
            <a:spLocks noGrp="1"/>
          </p:cNvSpPr>
          <p:nvPr>
            <p:ph type="sldNum" sz="quarter" idx="12"/>
          </p:nvPr>
        </p:nvSpPr>
        <p:spPr/>
        <p:txBody>
          <a:bodyPr/>
          <a:lstStyle/>
          <a:p>
            <a:fld id="{72FB1D74-EE53-48EF-B018-0FA69232D1F2}" type="slidenum">
              <a:rPr lang="en-US" smtClean="0"/>
              <a:t>‹#›</a:t>
            </a:fld>
            <a:endParaRPr lang="en-US"/>
          </a:p>
        </p:txBody>
      </p:sp>
    </p:spTree>
    <p:extLst>
      <p:ext uri="{BB962C8B-B14F-4D97-AF65-F5344CB8AC3E}">
        <p14:creationId xmlns:p14="http://schemas.microsoft.com/office/powerpoint/2010/main" val="3765246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4FC5F0-B6C2-4870-81FF-1FC90A013754}" type="datetime1">
              <a:rPr lang="en-US" smtClean="0"/>
              <a:t>6/30/2020</a:t>
            </a:fld>
            <a:endParaRPr lang="en-US"/>
          </a:p>
        </p:txBody>
      </p:sp>
      <p:sp>
        <p:nvSpPr>
          <p:cNvPr id="6" name="Footer Placeholder 5"/>
          <p:cNvSpPr>
            <a:spLocks noGrp="1"/>
          </p:cNvSpPr>
          <p:nvPr>
            <p:ph type="ftr" sz="quarter" idx="11"/>
          </p:nvPr>
        </p:nvSpPr>
        <p:spPr/>
        <p:txBody>
          <a:bodyPr/>
          <a:lstStyle/>
          <a:p>
            <a:r>
              <a:rPr lang="en-US"/>
              <a:t>Planul Național de Investiții și Relansare Economică, Guvernul României - Iulie 2020</a:t>
            </a:r>
          </a:p>
        </p:txBody>
      </p:sp>
      <p:sp>
        <p:nvSpPr>
          <p:cNvPr id="7" name="Slide Number Placeholder 6"/>
          <p:cNvSpPr>
            <a:spLocks noGrp="1"/>
          </p:cNvSpPr>
          <p:nvPr>
            <p:ph type="sldNum" sz="quarter" idx="12"/>
          </p:nvPr>
        </p:nvSpPr>
        <p:spPr/>
        <p:txBody>
          <a:bodyPr/>
          <a:lstStyle/>
          <a:p>
            <a:fld id="{72FB1D74-EE53-48EF-B018-0FA69232D1F2}" type="slidenum">
              <a:rPr lang="en-US" smtClean="0"/>
              <a:t>‹#›</a:t>
            </a:fld>
            <a:endParaRPr lang="en-US"/>
          </a:p>
        </p:txBody>
      </p:sp>
    </p:spTree>
    <p:extLst>
      <p:ext uri="{BB962C8B-B14F-4D97-AF65-F5344CB8AC3E}">
        <p14:creationId xmlns:p14="http://schemas.microsoft.com/office/powerpoint/2010/main" val="1838090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9ECC9C2-D715-4C6F-A54B-D46EB6F6FFA2}" type="datetime1">
              <a:rPr lang="en-US" smtClean="0"/>
              <a:t>6/30/2020</a:t>
            </a:fld>
            <a:endParaRPr lang="en-US"/>
          </a:p>
        </p:txBody>
      </p:sp>
      <p:sp>
        <p:nvSpPr>
          <p:cNvPr id="8" name="Footer Placeholder 7"/>
          <p:cNvSpPr>
            <a:spLocks noGrp="1"/>
          </p:cNvSpPr>
          <p:nvPr>
            <p:ph type="ftr" sz="quarter" idx="11"/>
          </p:nvPr>
        </p:nvSpPr>
        <p:spPr/>
        <p:txBody>
          <a:bodyPr/>
          <a:lstStyle/>
          <a:p>
            <a:r>
              <a:rPr lang="en-US"/>
              <a:t>Planul Național de Investiții și Relansare Economică, Guvernul României - Iulie 2020</a:t>
            </a:r>
          </a:p>
        </p:txBody>
      </p:sp>
      <p:sp>
        <p:nvSpPr>
          <p:cNvPr id="9" name="Slide Number Placeholder 8"/>
          <p:cNvSpPr>
            <a:spLocks noGrp="1"/>
          </p:cNvSpPr>
          <p:nvPr>
            <p:ph type="sldNum" sz="quarter" idx="12"/>
          </p:nvPr>
        </p:nvSpPr>
        <p:spPr/>
        <p:txBody>
          <a:bodyPr/>
          <a:lstStyle/>
          <a:p>
            <a:fld id="{72FB1D74-EE53-48EF-B018-0FA69232D1F2}" type="slidenum">
              <a:rPr lang="en-US" smtClean="0"/>
              <a:t>‹#›</a:t>
            </a:fld>
            <a:endParaRPr lang="en-US"/>
          </a:p>
        </p:txBody>
      </p:sp>
    </p:spTree>
    <p:extLst>
      <p:ext uri="{BB962C8B-B14F-4D97-AF65-F5344CB8AC3E}">
        <p14:creationId xmlns:p14="http://schemas.microsoft.com/office/powerpoint/2010/main" val="625721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A77EE02-4A67-436D-9A95-50B27066B991}" type="datetime1">
              <a:rPr lang="en-US" smtClean="0"/>
              <a:t>6/30/2020</a:t>
            </a:fld>
            <a:endParaRPr lang="en-US"/>
          </a:p>
        </p:txBody>
      </p:sp>
      <p:sp>
        <p:nvSpPr>
          <p:cNvPr id="4" name="Footer Placeholder 3"/>
          <p:cNvSpPr>
            <a:spLocks noGrp="1"/>
          </p:cNvSpPr>
          <p:nvPr>
            <p:ph type="ftr" sz="quarter" idx="11"/>
          </p:nvPr>
        </p:nvSpPr>
        <p:spPr/>
        <p:txBody>
          <a:bodyPr/>
          <a:lstStyle/>
          <a:p>
            <a:r>
              <a:rPr lang="en-US"/>
              <a:t>Planul Național de Investiții și Relansare Economică, Guvernul României - Iulie 2020</a:t>
            </a:r>
          </a:p>
        </p:txBody>
      </p:sp>
      <p:sp>
        <p:nvSpPr>
          <p:cNvPr id="5" name="Slide Number Placeholder 4"/>
          <p:cNvSpPr>
            <a:spLocks noGrp="1"/>
          </p:cNvSpPr>
          <p:nvPr>
            <p:ph type="sldNum" sz="quarter" idx="12"/>
          </p:nvPr>
        </p:nvSpPr>
        <p:spPr/>
        <p:txBody>
          <a:bodyPr/>
          <a:lstStyle/>
          <a:p>
            <a:fld id="{72FB1D74-EE53-48EF-B018-0FA69232D1F2}" type="slidenum">
              <a:rPr lang="en-US" smtClean="0"/>
              <a:t>‹#›</a:t>
            </a:fld>
            <a:endParaRPr lang="en-US"/>
          </a:p>
        </p:txBody>
      </p:sp>
    </p:spTree>
    <p:extLst>
      <p:ext uri="{BB962C8B-B14F-4D97-AF65-F5344CB8AC3E}">
        <p14:creationId xmlns:p14="http://schemas.microsoft.com/office/powerpoint/2010/main" val="995285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6BE29A-FD4B-4218-AE2D-215BC5BEA42F}" type="datetime1">
              <a:rPr lang="en-US" smtClean="0"/>
              <a:t>6/30/2020</a:t>
            </a:fld>
            <a:endParaRPr lang="en-US"/>
          </a:p>
        </p:txBody>
      </p:sp>
      <p:sp>
        <p:nvSpPr>
          <p:cNvPr id="3" name="Footer Placeholder 2"/>
          <p:cNvSpPr>
            <a:spLocks noGrp="1"/>
          </p:cNvSpPr>
          <p:nvPr>
            <p:ph type="ftr" sz="quarter" idx="11"/>
          </p:nvPr>
        </p:nvSpPr>
        <p:spPr/>
        <p:txBody>
          <a:bodyPr/>
          <a:lstStyle/>
          <a:p>
            <a:r>
              <a:rPr lang="en-US"/>
              <a:t>Planul Național de Investiții și Relansare Economică, Guvernul României - Iulie 2020</a:t>
            </a:r>
          </a:p>
        </p:txBody>
      </p:sp>
      <p:sp>
        <p:nvSpPr>
          <p:cNvPr id="4" name="Slide Number Placeholder 3"/>
          <p:cNvSpPr>
            <a:spLocks noGrp="1"/>
          </p:cNvSpPr>
          <p:nvPr>
            <p:ph type="sldNum" sz="quarter" idx="12"/>
          </p:nvPr>
        </p:nvSpPr>
        <p:spPr/>
        <p:txBody>
          <a:bodyPr/>
          <a:lstStyle/>
          <a:p>
            <a:fld id="{72FB1D74-EE53-48EF-B018-0FA69232D1F2}" type="slidenum">
              <a:rPr lang="en-US" smtClean="0"/>
              <a:t>‹#›</a:t>
            </a:fld>
            <a:endParaRPr lang="en-US"/>
          </a:p>
        </p:txBody>
      </p:sp>
    </p:spTree>
    <p:extLst>
      <p:ext uri="{BB962C8B-B14F-4D97-AF65-F5344CB8AC3E}">
        <p14:creationId xmlns:p14="http://schemas.microsoft.com/office/powerpoint/2010/main" val="1603610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5D07B6E-9EB0-43D5-AA89-6239929AF1A4}" type="datetime1">
              <a:rPr lang="en-US" smtClean="0"/>
              <a:t>6/30/2020</a:t>
            </a:fld>
            <a:endParaRPr lang="en-US"/>
          </a:p>
        </p:txBody>
      </p:sp>
      <p:sp>
        <p:nvSpPr>
          <p:cNvPr id="6" name="Footer Placeholder 5"/>
          <p:cNvSpPr>
            <a:spLocks noGrp="1"/>
          </p:cNvSpPr>
          <p:nvPr>
            <p:ph type="ftr" sz="quarter" idx="11"/>
          </p:nvPr>
        </p:nvSpPr>
        <p:spPr/>
        <p:txBody>
          <a:bodyPr/>
          <a:lstStyle/>
          <a:p>
            <a:r>
              <a:rPr lang="en-US"/>
              <a:t>Planul Național de Investiții și Relansare Economică, Guvernul României - Iulie 2020</a:t>
            </a:r>
          </a:p>
        </p:txBody>
      </p:sp>
      <p:sp>
        <p:nvSpPr>
          <p:cNvPr id="7" name="Slide Number Placeholder 6"/>
          <p:cNvSpPr>
            <a:spLocks noGrp="1"/>
          </p:cNvSpPr>
          <p:nvPr>
            <p:ph type="sldNum" sz="quarter" idx="12"/>
          </p:nvPr>
        </p:nvSpPr>
        <p:spPr/>
        <p:txBody>
          <a:bodyPr/>
          <a:lstStyle/>
          <a:p>
            <a:fld id="{72FB1D74-EE53-48EF-B018-0FA69232D1F2}" type="slidenum">
              <a:rPr lang="en-US" smtClean="0"/>
              <a:t>‹#›</a:t>
            </a:fld>
            <a:endParaRPr lang="en-US"/>
          </a:p>
        </p:txBody>
      </p:sp>
    </p:spTree>
    <p:extLst>
      <p:ext uri="{BB962C8B-B14F-4D97-AF65-F5344CB8AC3E}">
        <p14:creationId xmlns:p14="http://schemas.microsoft.com/office/powerpoint/2010/main" val="444722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DF5DA6-FD96-4A80-8E9A-996B930A5CC2}" type="datetime1">
              <a:rPr lang="en-US" smtClean="0"/>
              <a:t>6/30/2020</a:t>
            </a:fld>
            <a:endParaRPr lang="en-US"/>
          </a:p>
        </p:txBody>
      </p:sp>
      <p:sp>
        <p:nvSpPr>
          <p:cNvPr id="6" name="Footer Placeholder 5"/>
          <p:cNvSpPr>
            <a:spLocks noGrp="1"/>
          </p:cNvSpPr>
          <p:nvPr>
            <p:ph type="ftr" sz="quarter" idx="11"/>
          </p:nvPr>
        </p:nvSpPr>
        <p:spPr/>
        <p:txBody>
          <a:bodyPr/>
          <a:lstStyle/>
          <a:p>
            <a:r>
              <a:rPr lang="en-US"/>
              <a:t>Planul Național de Investiții și Relansare Economică, Guvernul României - Iulie 2020</a:t>
            </a:r>
          </a:p>
        </p:txBody>
      </p:sp>
      <p:sp>
        <p:nvSpPr>
          <p:cNvPr id="7" name="Slide Number Placeholder 6"/>
          <p:cNvSpPr>
            <a:spLocks noGrp="1"/>
          </p:cNvSpPr>
          <p:nvPr>
            <p:ph type="sldNum" sz="quarter" idx="12"/>
          </p:nvPr>
        </p:nvSpPr>
        <p:spPr/>
        <p:txBody>
          <a:bodyPr/>
          <a:lstStyle/>
          <a:p>
            <a:fld id="{72FB1D74-EE53-48EF-B018-0FA69232D1F2}" type="slidenum">
              <a:rPr lang="en-US" smtClean="0"/>
              <a:t>‹#›</a:t>
            </a:fld>
            <a:endParaRPr lang="en-US"/>
          </a:p>
        </p:txBody>
      </p:sp>
    </p:spTree>
    <p:extLst>
      <p:ext uri="{BB962C8B-B14F-4D97-AF65-F5344CB8AC3E}">
        <p14:creationId xmlns:p14="http://schemas.microsoft.com/office/powerpoint/2010/main" val="2057903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12E6785-5FC5-451D-A46E-8446A7991CFE}" type="datetime1">
              <a:rPr lang="en-US" smtClean="0"/>
              <a:t>6/30/2020</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r>
              <a:rPr lang="en-US"/>
              <a:t>Planul Național de Investiții și Relansare Economică, Guvernul României - Iulie 2020</a:t>
            </a: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2FB1D74-EE53-48EF-B018-0FA69232D1F2}" type="slidenum">
              <a:rPr lang="en-US" smtClean="0"/>
              <a:t>‹#›</a:t>
            </a:fld>
            <a:endParaRPr lang="en-US"/>
          </a:p>
        </p:txBody>
      </p:sp>
    </p:spTree>
    <p:extLst>
      <p:ext uri="{BB962C8B-B14F-4D97-AF65-F5344CB8AC3E}">
        <p14:creationId xmlns:p14="http://schemas.microsoft.com/office/powerpoint/2010/main" val="196654088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 id="2147483743" r:id="rId17"/>
  </p:sldLayoutIdLst>
  <p:hf sldNum="0" hd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BEF99-2A95-4602-89CA-B5E1A39F50EA}"/>
              </a:ext>
            </a:extLst>
          </p:cNvPr>
          <p:cNvSpPr>
            <a:spLocks noGrp="1"/>
          </p:cNvSpPr>
          <p:nvPr>
            <p:ph type="ctrTitle"/>
          </p:nvPr>
        </p:nvSpPr>
        <p:spPr/>
        <p:txBody>
          <a:bodyPr/>
          <a:lstStyle/>
          <a:p>
            <a:r>
              <a:rPr lang="en-US" b="1" dirty="0"/>
              <a:t>RECL</a:t>
            </a:r>
            <a:r>
              <a:rPr lang="ro-RO" b="1" dirty="0"/>
              <a:t>ĂDIM ROMÂNIA</a:t>
            </a:r>
            <a:endParaRPr lang="en-US" b="1" dirty="0"/>
          </a:p>
        </p:txBody>
      </p:sp>
      <p:sp>
        <p:nvSpPr>
          <p:cNvPr id="3" name="Subtitle 2">
            <a:extLst>
              <a:ext uri="{FF2B5EF4-FFF2-40B4-BE49-F238E27FC236}">
                <a16:creationId xmlns:a16="http://schemas.microsoft.com/office/drawing/2014/main" id="{C1B06A83-AA0C-49C7-BFCF-07A6CAE23FD3}"/>
              </a:ext>
            </a:extLst>
          </p:cNvPr>
          <p:cNvSpPr>
            <a:spLocks noGrp="1"/>
          </p:cNvSpPr>
          <p:nvPr>
            <p:ph type="subTitle" idx="1"/>
          </p:nvPr>
        </p:nvSpPr>
        <p:spPr/>
        <p:txBody>
          <a:bodyPr/>
          <a:lstStyle/>
          <a:p>
            <a:r>
              <a:rPr lang="ro-RO" dirty="0"/>
              <a:t>PLANUL NAȚIONAL DE INVESTIȚII </a:t>
            </a:r>
          </a:p>
          <a:p>
            <a:r>
              <a:rPr lang="ro-RO" dirty="0"/>
              <a:t>ȘI RELANSARE ECONOMICĂ</a:t>
            </a:r>
          </a:p>
        </p:txBody>
      </p:sp>
      <p:sp>
        <p:nvSpPr>
          <p:cNvPr id="5" name="Footer Placeholder 4">
            <a:extLst>
              <a:ext uri="{FF2B5EF4-FFF2-40B4-BE49-F238E27FC236}">
                <a16:creationId xmlns:a16="http://schemas.microsoft.com/office/drawing/2014/main" id="{73FA437D-6514-4D17-8B02-B9A48052E0EE}"/>
              </a:ext>
            </a:extLst>
          </p:cNvPr>
          <p:cNvSpPr>
            <a:spLocks noGrp="1"/>
          </p:cNvSpPr>
          <p:nvPr>
            <p:ph type="ftr" sz="quarter" idx="11"/>
          </p:nvPr>
        </p:nvSpPr>
        <p:spPr/>
        <p:txBody>
          <a:bodyPr/>
          <a:lstStyle/>
          <a:p>
            <a:r>
              <a:rPr lang="en-US" b="1"/>
              <a:t>Planul Național de Investiții și Relansare Economică, Guvernul României - Iulie 2020</a:t>
            </a:r>
            <a:endParaRPr lang="en-US" b="1" dirty="0"/>
          </a:p>
        </p:txBody>
      </p:sp>
    </p:spTree>
    <p:extLst>
      <p:ext uri="{BB962C8B-B14F-4D97-AF65-F5344CB8AC3E}">
        <p14:creationId xmlns:p14="http://schemas.microsoft.com/office/powerpoint/2010/main" val="1884171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57DF0-A52B-4222-A130-F2AB60A2D1A9}"/>
              </a:ext>
            </a:extLst>
          </p:cNvPr>
          <p:cNvSpPr>
            <a:spLocks noGrp="1"/>
          </p:cNvSpPr>
          <p:nvPr>
            <p:ph type="title"/>
          </p:nvPr>
        </p:nvSpPr>
        <p:spPr/>
        <p:txBody>
          <a:bodyPr>
            <a:normAutofit/>
          </a:bodyPr>
          <a:lstStyle/>
          <a:p>
            <a:r>
              <a:rPr lang="ro-RO" dirty="0"/>
              <a:t>Granturi pentru inițiative antreprenoriale inovative și </a:t>
            </a:r>
            <a:r>
              <a:rPr lang="ro-RO" b="1" dirty="0"/>
              <a:t>digitalizarea</a:t>
            </a:r>
            <a:r>
              <a:rPr lang="ro-RO" dirty="0"/>
              <a:t> companiilor</a:t>
            </a:r>
            <a:endParaRPr lang="en-US" dirty="0"/>
          </a:p>
        </p:txBody>
      </p:sp>
      <p:sp>
        <p:nvSpPr>
          <p:cNvPr id="3" name="Content Placeholder 2">
            <a:extLst>
              <a:ext uri="{FF2B5EF4-FFF2-40B4-BE49-F238E27FC236}">
                <a16:creationId xmlns:a16="http://schemas.microsoft.com/office/drawing/2014/main" id="{2C191053-DB79-4426-937F-A3B05FECCDDF}"/>
              </a:ext>
            </a:extLst>
          </p:cNvPr>
          <p:cNvSpPr>
            <a:spLocks noGrp="1"/>
          </p:cNvSpPr>
          <p:nvPr>
            <p:ph idx="1"/>
          </p:nvPr>
        </p:nvSpPr>
        <p:spPr>
          <a:xfrm>
            <a:off x="1484310" y="2666999"/>
            <a:ext cx="10018713" cy="3660160"/>
          </a:xfrm>
        </p:spPr>
        <p:txBody>
          <a:bodyPr>
            <a:normAutofit fontScale="85000" lnSpcReduction="20000"/>
          </a:bodyPr>
          <a:lstStyle/>
          <a:p>
            <a:r>
              <a:rPr lang="ro-RO" dirty="0"/>
              <a:t>Granturi pentru </a:t>
            </a:r>
            <a:r>
              <a:rPr lang="ro-RO" b="1" dirty="0"/>
              <a:t>start-up-uri pentru studenți </a:t>
            </a:r>
            <a:r>
              <a:rPr lang="ro-RO" dirty="0"/>
              <a:t>în domenii competitive și inovative:</a:t>
            </a:r>
          </a:p>
          <a:p>
            <a:pPr lvl="1"/>
            <a:r>
              <a:rPr lang="ro-RO" dirty="0"/>
              <a:t>Valoare grant: 40.000 euro/2 locuri de muncă create până la 100.000 euro/5 locuri de muncă create. Domeniile de activitate prevăzute în Strategia Națională de Competitivitate a României și în Strategia de Cercetare Dezvoltare Inovare; Buget: 150 mil. euro</a:t>
            </a:r>
            <a:endParaRPr lang="en-US" dirty="0"/>
          </a:p>
          <a:p>
            <a:r>
              <a:rPr lang="ro-RO" dirty="0"/>
              <a:t>Granturi pentru </a:t>
            </a:r>
            <a:r>
              <a:rPr lang="ro-RO" b="1" dirty="0"/>
              <a:t>digitalizarea IMM-u</a:t>
            </a:r>
            <a:r>
              <a:rPr lang="ro-RO" dirty="0"/>
              <a:t>rilor</a:t>
            </a:r>
          </a:p>
          <a:p>
            <a:pPr lvl="1"/>
            <a:r>
              <a:rPr lang="ro-RO" dirty="0"/>
              <a:t>Valoare grant: </a:t>
            </a:r>
            <a:r>
              <a:rPr lang="it-IT" dirty="0"/>
              <a:t>30.000 euro/proiect până la 100.000 euro/ proiect</a:t>
            </a:r>
            <a:r>
              <a:rPr lang="ro-RO" dirty="0"/>
              <a:t>; Cheltuieli: echipamente IT, automatizarea echipamentelor industriale, automatizarea fluxurilor tehnologice; Buget: 150 mil. euro</a:t>
            </a:r>
          </a:p>
          <a:p>
            <a:r>
              <a:rPr lang="en-US" b="1" dirty="0"/>
              <a:t>Star-Tech In</a:t>
            </a:r>
            <a:r>
              <a:rPr lang="ro-RO" b="1" dirty="0"/>
              <a:t>n</a:t>
            </a:r>
            <a:r>
              <a:rPr lang="en-US" b="1" dirty="0"/>
              <a:t>ovation </a:t>
            </a:r>
            <a:r>
              <a:rPr lang="en-US" dirty="0"/>
              <a:t>(</a:t>
            </a:r>
            <a:r>
              <a:rPr lang="en-US" dirty="0" err="1"/>
              <a:t>Noul</a:t>
            </a:r>
            <a:r>
              <a:rPr lang="en-US" dirty="0"/>
              <a:t> program Start - UP)</a:t>
            </a:r>
            <a:endParaRPr lang="ro-RO" dirty="0"/>
          </a:p>
          <a:p>
            <a:pPr lvl="1"/>
            <a:r>
              <a:rPr lang="ro-RO" b="1" dirty="0"/>
              <a:t>Obiectivul</a:t>
            </a:r>
            <a:r>
              <a:rPr lang="ro-RO" dirty="0"/>
              <a:t> schemei este </a:t>
            </a:r>
            <a:r>
              <a:rPr lang="ro-RO" b="1" i="1" dirty="0"/>
              <a:t>finanțarea start-up-urilor inovative</a:t>
            </a:r>
            <a:r>
              <a:rPr lang="ro-RO" dirty="0"/>
              <a:t> prin granturi de o valoare estimată la 42.000 euro. </a:t>
            </a:r>
            <a:r>
              <a:rPr lang="ro-RO" b="1" dirty="0"/>
              <a:t>Beneficiari: aproximativ 7000 de noi IMM-uri</a:t>
            </a:r>
            <a:endParaRPr lang="ro-RO" dirty="0"/>
          </a:p>
          <a:p>
            <a:r>
              <a:rPr lang="ro-RO" dirty="0"/>
              <a:t>Finanțarea programelor de </a:t>
            </a:r>
            <a:r>
              <a:rPr lang="ro-RO" b="1" dirty="0"/>
              <a:t>educație digitală a angajaților </a:t>
            </a:r>
            <a:r>
              <a:rPr lang="ro-RO" dirty="0"/>
              <a:t>pentru IMM-uri</a:t>
            </a:r>
          </a:p>
          <a:p>
            <a:pPr lvl="1"/>
            <a:r>
              <a:rPr lang="ro-RO" dirty="0"/>
              <a:t>Valoare grant: </a:t>
            </a:r>
            <a:r>
              <a:rPr lang="it-IT" dirty="0"/>
              <a:t>30.000 euro/proiect până la 100.000 euro/ proiect</a:t>
            </a:r>
            <a:r>
              <a:rPr lang="ro-RO" dirty="0"/>
              <a:t>; Buget: 30 mil. euro</a:t>
            </a:r>
          </a:p>
        </p:txBody>
      </p:sp>
      <p:sp>
        <p:nvSpPr>
          <p:cNvPr id="4" name="Footer Placeholder 3">
            <a:extLst>
              <a:ext uri="{FF2B5EF4-FFF2-40B4-BE49-F238E27FC236}">
                <a16:creationId xmlns:a16="http://schemas.microsoft.com/office/drawing/2014/main" id="{54E3C6FF-7131-4C75-8378-D2F00081F7B1}"/>
              </a:ext>
            </a:extLst>
          </p:cNvPr>
          <p:cNvSpPr>
            <a:spLocks noGrp="1"/>
          </p:cNvSpPr>
          <p:nvPr>
            <p:ph type="ftr" sz="quarter" idx="11"/>
          </p:nvPr>
        </p:nvSpPr>
        <p:spPr>
          <a:xfrm>
            <a:off x="2553911" y="6327159"/>
            <a:ext cx="7084177" cy="365125"/>
          </a:xfrm>
        </p:spPr>
        <p:txBody>
          <a:bodyPr/>
          <a:lstStyle/>
          <a:p>
            <a:r>
              <a:rPr lang="en-US"/>
              <a:t>Planul Național de Investiții și Relansare Economică, Guvernul României - Iulie 2020</a:t>
            </a:r>
            <a:endParaRPr lang="en-US" dirty="0"/>
          </a:p>
        </p:txBody>
      </p:sp>
    </p:spTree>
    <p:extLst>
      <p:ext uri="{BB962C8B-B14F-4D97-AF65-F5344CB8AC3E}">
        <p14:creationId xmlns:p14="http://schemas.microsoft.com/office/powerpoint/2010/main" val="15058301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DEAEF-46D0-4572-A2E6-25DDB55518D7}"/>
              </a:ext>
            </a:extLst>
          </p:cNvPr>
          <p:cNvSpPr>
            <a:spLocks noGrp="1"/>
          </p:cNvSpPr>
          <p:nvPr>
            <p:ph type="title"/>
          </p:nvPr>
        </p:nvSpPr>
        <p:spPr/>
        <p:txBody>
          <a:bodyPr>
            <a:normAutofit/>
          </a:bodyPr>
          <a:lstStyle/>
          <a:p>
            <a:r>
              <a:rPr lang="ro-RO" dirty="0"/>
              <a:t>Sprijin pentru dezvoltarea agriculturii </a:t>
            </a:r>
            <a:br>
              <a:rPr lang="ro-RO" dirty="0"/>
            </a:br>
            <a:r>
              <a:rPr lang="ro-RO" dirty="0"/>
              <a:t>și a industriei agro-alimentare</a:t>
            </a:r>
            <a:endParaRPr lang="en-US" dirty="0"/>
          </a:p>
        </p:txBody>
      </p:sp>
      <p:sp>
        <p:nvSpPr>
          <p:cNvPr id="3" name="Content Placeholder 2">
            <a:extLst>
              <a:ext uri="{FF2B5EF4-FFF2-40B4-BE49-F238E27FC236}">
                <a16:creationId xmlns:a16="http://schemas.microsoft.com/office/drawing/2014/main" id="{3DF6D324-E51C-48B1-812E-6D4988D244E4}"/>
              </a:ext>
            </a:extLst>
          </p:cNvPr>
          <p:cNvSpPr>
            <a:spLocks noGrp="1"/>
          </p:cNvSpPr>
          <p:nvPr>
            <p:ph idx="1"/>
          </p:nvPr>
        </p:nvSpPr>
        <p:spPr>
          <a:xfrm>
            <a:off x="1484310" y="2210540"/>
            <a:ext cx="10018713" cy="4092607"/>
          </a:xfrm>
        </p:spPr>
        <p:txBody>
          <a:bodyPr>
            <a:normAutofit fontScale="77500" lnSpcReduction="20000"/>
          </a:bodyPr>
          <a:lstStyle/>
          <a:p>
            <a:r>
              <a:rPr lang="ro-RO" dirty="0"/>
              <a:t>Finanțarea </a:t>
            </a:r>
            <a:r>
              <a:rPr lang="ro-RO" b="1" dirty="0"/>
              <a:t>depozitelor de comercializare </a:t>
            </a:r>
            <a:r>
              <a:rPr lang="ro-RO" dirty="0"/>
              <a:t>a produselor agricole</a:t>
            </a:r>
          </a:p>
          <a:p>
            <a:pPr lvl="1"/>
            <a:r>
              <a:rPr lang="ro-RO" dirty="0"/>
              <a:t>Obiectiv: construcția a 8 depozite regionale cu temperatură controlată pentru depozitarea, sortarea, ambalarea, etichetarea și comercializarea produselor agricole locale. Valoarea investiției: 120 mil. euro.</a:t>
            </a:r>
          </a:p>
          <a:p>
            <a:r>
              <a:rPr lang="ro-RO" dirty="0"/>
              <a:t>Granturi pentru achiziția de </a:t>
            </a:r>
            <a:r>
              <a:rPr lang="ro-RO" b="1" dirty="0"/>
              <a:t>echipamente pentru irigații</a:t>
            </a:r>
          </a:p>
          <a:p>
            <a:pPr lvl="1"/>
            <a:r>
              <a:rPr lang="ro-RO" dirty="0"/>
              <a:t>Achiziția de kit-uri pentru irigații - 6000 euro/beneficiar. Buget: 48 mil. euro.</a:t>
            </a:r>
          </a:p>
          <a:p>
            <a:r>
              <a:rPr lang="ro-RO" dirty="0"/>
              <a:t>Granturi de finanțare pentru </a:t>
            </a:r>
            <a:r>
              <a:rPr lang="ro-RO" b="1" dirty="0"/>
              <a:t>antreprenoriat rural</a:t>
            </a:r>
          </a:p>
          <a:p>
            <a:pPr lvl="1"/>
            <a:r>
              <a:rPr lang="ro-RO" dirty="0"/>
              <a:t>Obiectiv: sprijinirea directă a activităților de procesare și de distribuție a produselor agricole obținute de micii producători; Valoare grant:40.000 euro/2 locuri de muncă create până la 100.000 euro/5 locuri de muncă create; Buget: 200 mil. euro.</a:t>
            </a:r>
          </a:p>
          <a:p>
            <a:r>
              <a:rPr lang="ro-RO" dirty="0"/>
              <a:t>Instalarea tinerilor fermieri cu </a:t>
            </a:r>
            <a:r>
              <a:rPr lang="ro-RO" b="1" dirty="0"/>
              <a:t>teren agricol concesionat de la stat</a:t>
            </a:r>
            <a:r>
              <a:rPr lang="ro-RO" dirty="0"/>
              <a:t>:</a:t>
            </a:r>
          </a:p>
          <a:p>
            <a:pPr lvl="1"/>
            <a:r>
              <a:rPr lang="ro-RO" dirty="0"/>
              <a:t>Bugetul estimativ este de 42 milioane euro (20 milioane euro alocare distinctă pentru tinerii din afara granițelor în scopul reîntoarcerii în țară a celor cu experiență și formare în domeniul agricol).</a:t>
            </a:r>
            <a:r>
              <a:rPr lang="en-US" dirty="0"/>
              <a:t> </a:t>
            </a:r>
            <a:r>
              <a:rPr lang="ro-RO" dirty="0"/>
              <a:t>Pentru prima dată, beneficiarii pot accesa facilitatea concesionării de terenuri cu destinație agricolă, libere de contract cu suprafață de maxim 50 de ha, aparținând domeniului public sau privat al statului.</a:t>
            </a:r>
          </a:p>
        </p:txBody>
      </p:sp>
      <p:sp>
        <p:nvSpPr>
          <p:cNvPr id="4" name="Footer Placeholder 3">
            <a:extLst>
              <a:ext uri="{FF2B5EF4-FFF2-40B4-BE49-F238E27FC236}">
                <a16:creationId xmlns:a16="http://schemas.microsoft.com/office/drawing/2014/main" id="{3E399A82-519D-4FC8-A85C-A8CCFA09E9A4}"/>
              </a:ext>
            </a:extLst>
          </p:cNvPr>
          <p:cNvSpPr>
            <a:spLocks noGrp="1"/>
          </p:cNvSpPr>
          <p:nvPr>
            <p:ph type="ftr" sz="quarter" idx="11"/>
          </p:nvPr>
        </p:nvSpPr>
        <p:spPr>
          <a:xfrm>
            <a:off x="2553911" y="6371547"/>
            <a:ext cx="7084177" cy="365125"/>
          </a:xfrm>
        </p:spPr>
        <p:txBody>
          <a:bodyPr/>
          <a:lstStyle/>
          <a:p>
            <a:r>
              <a:rPr lang="en-US"/>
              <a:t>Planul Național de Investiții și Relansare Economică, Guvernul României - Iulie 2020</a:t>
            </a:r>
            <a:endParaRPr lang="en-US" dirty="0"/>
          </a:p>
        </p:txBody>
      </p:sp>
    </p:spTree>
    <p:extLst>
      <p:ext uri="{BB962C8B-B14F-4D97-AF65-F5344CB8AC3E}">
        <p14:creationId xmlns:p14="http://schemas.microsoft.com/office/powerpoint/2010/main" val="21580374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8BDA1-B428-4D95-BF24-2B94A7060BED}"/>
              </a:ext>
            </a:extLst>
          </p:cNvPr>
          <p:cNvSpPr>
            <a:spLocks noGrp="1"/>
          </p:cNvSpPr>
          <p:nvPr>
            <p:ph type="title"/>
          </p:nvPr>
        </p:nvSpPr>
        <p:spPr/>
        <p:txBody>
          <a:bodyPr/>
          <a:lstStyle/>
          <a:p>
            <a:r>
              <a:rPr lang="ro-RO" dirty="0"/>
              <a:t>Programe de finanțare pentru investiții noi </a:t>
            </a:r>
            <a:br>
              <a:rPr lang="ro-RO" dirty="0"/>
            </a:br>
            <a:r>
              <a:rPr lang="ro-RO" dirty="0"/>
              <a:t>și pentru relocarea companiilor în România</a:t>
            </a:r>
            <a:endParaRPr lang="en-US" dirty="0"/>
          </a:p>
        </p:txBody>
      </p:sp>
      <p:sp>
        <p:nvSpPr>
          <p:cNvPr id="3" name="Content Placeholder 2">
            <a:extLst>
              <a:ext uri="{FF2B5EF4-FFF2-40B4-BE49-F238E27FC236}">
                <a16:creationId xmlns:a16="http://schemas.microsoft.com/office/drawing/2014/main" id="{FF9A11ED-4085-4950-B2C8-970B1F99C0F8}"/>
              </a:ext>
            </a:extLst>
          </p:cNvPr>
          <p:cNvSpPr>
            <a:spLocks noGrp="1"/>
          </p:cNvSpPr>
          <p:nvPr>
            <p:ph idx="1"/>
          </p:nvPr>
        </p:nvSpPr>
        <p:spPr/>
        <p:txBody>
          <a:bodyPr>
            <a:normAutofit fontScale="85000" lnSpcReduction="20000"/>
          </a:bodyPr>
          <a:lstStyle/>
          <a:p>
            <a:r>
              <a:rPr lang="ro-RO" dirty="0"/>
              <a:t>Schema de ajutor de stat pentru </a:t>
            </a:r>
            <a:r>
              <a:rPr lang="ro-RO" b="1" dirty="0"/>
              <a:t>investiții noi </a:t>
            </a:r>
            <a:r>
              <a:rPr lang="ro-RO" dirty="0"/>
              <a:t>(greenfield)</a:t>
            </a:r>
          </a:p>
          <a:p>
            <a:pPr lvl="1"/>
            <a:r>
              <a:rPr lang="ro-RO" dirty="0"/>
              <a:t>Obiectiv: Stimularea și atragerea investițiilor noi cu impact major în economie prin finanțarea de proiecte de investiții, inclusiv investiții de tip greenfield. </a:t>
            </a:r>
          </a:p>
          <a:p>
            <a:pPr lvl="1"/>
            <a:r>
              <a:rPr lang="ro-RO" b="1" dirty="0"/>
              <a:t>Valoare ajutor de stat: max. 37,5 mil. euro/investiție; Buget alocat: </a:t>
            </a:r>
            <a:r>
              <a:rPr lang="ro-RO" dirty="0"/>
              <a:t>1,5 miliarde lei anual până în 2023.</a:t>
            </a:r>
            <a:endParaRPr lang="en-US" dirty="0"/>
          </a:p>
          <a:p>
            <a:r>
              <a:rPr lang="en-US" dirty="0"/>
              <a:t>Schema de </a:t>
            </a:r>
            <a:r>
              <a:rPr lang="en-US" dirty="0" err="1"/>
              <a:t>ajutor</a:t>
            </a:r>
            <a:r>
              <a:rPr lang="en-US" dirty="0"/>
              <a:t> de stat </a:t>
            </a:r>
            <a:r>
              <a:rPr lang="en-US" dirty="0" err="1"/>
              <a:t>pentru</a:t>
            </a:r>
            <a:r>
              <a:rPr lang="en-US" dirty="0"/>
              <a:t> </a:t>
            </a:r>
            <a:r>
              <a:rPr lang="en-US" dirty="0" err="1"/>
              <a:t>sprijinirea</a:t>
            </a:r>
            <a:r>
              <a:rPr lang="en-US" dirty="0"/>
              <a:t> </a:t>
            </a:r>
            <a:r>
              <a:rPr lang="en-US" dirty="0" err="1"/>
              <a:t>investițiilor</a:t>
            </a:r>
            <a:r>
              <a:rPr lang="en-US" dirty="0"/>
              <a:t> care </a:t>
            </a:r>
            <a:r>
              <a:rPr lang="en-US" dirty="0" err="1"/>
              <a:t>promovează</a:t>
            </a:r>
            <a:r>
              <a:rPr lang="en-US" dirty="0"/>
              <a:t> </a:t>
            </a:r>
            <a:r>
              <a:rPr lang="en-US" b="1" dirty="0" err="1"/>
              <a:t>dezvoltarea</a:t>
            </a:r>
            <a:r>
              <a:rPr lang="en-US" b="1" dirty="0"/>
              <a:t> regional</a:t>
            </a:r>
            <a:r>
              <a:rPr lang="ro-RO" b="1" dirty="0"/>
              <a:t>ă</a:t>
            </a:r>
          </a:p>
          <a:p>
            <a:pPr lvl="1"/>
            <a:r>
              <a:rPr lang="ro-RO" dirty="0"/>
              <a:t>Obiectiv: granturi pentru dezvoltarea regională prin realizarea de investiții care determină crearea de noi locuri de muncă.</a:t>
            </a:r>
            <a:endParaRPr lang="en-US" dirty="0"/>
          </a:p>
          <a:p>
            <a:pPr lvl="1"/>
            <a:r>
              <a:rPr lang="ro-RO" b="1" dirty="0"/>
              <a:t>Valoare ajutor de stat: max. 37,5 mil. euro/investiție; Buget alocat: 450 mil. </a:t>
            </a:r>
            <a:r>
              <a:rPr lang="ro-RO" dirty="0"/>
              <a:t>lei anual până în 2025.</a:t>
            </a:r>
          </a:p>
        </p:txBody>
      </p:sp>
      <p:sp>
        <p:nvSpPr>
          <p:cNvPr id="4" name="Footer Placeholder 3">
            <a:extLst>
              <a:ext uri="{FF2B5EF4-FFF2-40B4-BE49-F238E27FC236}">
                <a16:creationId xmlns:a16="http://schemas.microsoft.com/office/drawing/2014/main" id="{49996868-FAEA-4635-BD2B-C4E21D7CE844}"/>
              </a:ext>
            </a:extLst>
          </p:cNvPr>
          <p:cNvSpPr>
            <a:spLocks noGrp="1"/>
          </p:cNvSpPr>
          <p:nvPr>
            <p:ph type="ftr" sz="quarter" idx="11"/>
          </p:nvPr>
        </p:nvSpPr>
        <p:spPr/>
        <p:txBody>
          <a:bodyPr/>
          <a:lstStyle/>
          <a:p>
            <a:r>
              <a:rPr lang="en-US"/>
              <a:t>Planul Național de Investiții și Relansare Economică, Guvernul României - Iulie 2020</a:t>
            </a:r>
          </a:p>
        </p:txBody>
      </p:sp>
    </p:spTree>
    <p:extLst>
      <p:ext uri="{BB962C8B-B14F-4D97-AF65-F5344CB8AC3E}">
        <p14:creationId xmlns:p14="http://schemas.microsoft.com/office/powerpoint/2010/main" val="2776249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24FEF-96C9-4484-B929-B1757D90C2FB}"/>
              </a:ext>
            </a:extLst>
          </p:cNvPr>
          <p:cNvSpPr>
            <a:spLocks noGrp="1"/>
          </p:cNvSpPr>
          <p:nvPr>
            <p:ph type="title"/>
          </p:nvPr>
        </p:nvSpPr>
        <p:spPr/>
        <p:txBody>
          <a:bodyPr/>
          <a:lstStyle/>
          <a:p>
            <a:r>
              <a:rPr lang="ro-RO" dirty="0"/>
              <a:t>Plan de Relansare Economică</a:t>
            </a:r>
            <a:endParaRPr lang="en-US" dirty="0"/>
          </a:p>
        </p:txBody>
      </p:sp>
      <p:sp>
        <p:nvSpPr>
          <p:cNvPr id="3" name="Text Placeholder 2">
            <a:extLst>
              <a:ext uri="{FF2B5EF4-FFF2-40B4-BE49-F238E27FC236}">
                <a16:creationId xmlns:a16="http://schemas.microsoft.com/office/drawing/2014/main" id="{A281674C-35D9-4D93-9476-FF9FB5904D12}"/>
              </a:ext>
            </a:extLst>
          </p:cNvPr>
          <p:cNvSpPr>
            <a:spLocks noGrp="1"/>
          </p:cNvSpPr>
          <p:nvPr>
            <p:ph type="body" idx="1"/>
          </p:nvPr>
        </p:nvSpPr>
        <p:spPr/>
        <p:txBody>
          <a:bodyPr/>
          <a:lstStyle/>
          <a:p>
            <a:r>
              <a:rPr lang="ro-RO" dirty="0"/>
              <a:t>SCHEME DE GARANTARE </a:t>
            </a:r>
          </a:p>
          <a:p>
            <a:r>
              <a:rPr lang="ro-RO" dirty="0"/>
              <a:t>ȘI INSTRUMENTE DE ASIGURARE A LICHIDITĂȚII</a:t>
            </a:r>
            <a:endParaRPr lang="en-US" dirty="0"/>
          </a:p>
        </p:txBody>
      </p:sp>
      <p:sp>
        <p:nvSpPr>
          <p:cNvPr id="4" name="Footer Placeholder 3">
            <a:extLst>
              <a:ext uri="{FF2B5EF4-FFF2-40B4-BE49-F238E27FC236}">
                <a16:creationId xmlns:a16="http://schemas.microsoft.com/office/drawing/2014/main" id="{DE2F293D-6491-4975-87BC-599652B5CA9C}"/>
              </a:ext>
            </a:extLst>
          </p:cNvPr>
          <p:cNvSpPr>
            <a:spLocks noGrp="1"/>
          </p:cNvSpPr>
          <p:nvPr>
            <p:ph type="ftr" sz="quarter" idx="11"/>
          </p:nvPr>
        </p:nvSpPr>
        <p:spPr/>
        <p:txBody>
          <a:bodyPr/>
          <a:lstStyle/>
          <a:p>
            <a:r>
              <a:rPr lang="en-US" b="1"/>
              <a:t>Planul Național de Investiții și Relansare Economică, Guvernul României - Iulie 2020</a:t>
            </a:r>
            <a:endParaRPr lang="en-US" b="1" dirty="0"/>
          </a:p>
        </p:txBody>
      </p:sp>
    </p:spTree>
    <p:extLst>
      <p:ext uri="{BB962C8B-B14F-4D97-AF65-F5344CB8AC3E}">
        <p14:creationId xmlns:p14="http://schemas.microsoft.com/office/powerpoint/2010/main" val="33994835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C8811-5FD7-425B-894A-566EC3461EC6}"/>
              </a:ext>
            </a:extLst>
          </p:cNvPr>
          <p:cNvSpPr>
            <a:spLocks noGrp="1"/>
          </p:cNvSpPr>
          <p:nvPr>
            <p:ph type="title"/>
          </p:nvPr>
        </p:nvSpPr>
        <p:spPr/>
        <p:txBody>
          <a:bodyPr/>
          <a:lstStyle/>
          <a:p>
            <a:r>
              <a:rPr lang="ro-RO" dirty="0"/>
              <a:t>Programe de garantare a creditelor</a:t>
            </a:r>
            <a:br>
              <a:rPr lang="ro-RO" dirty="0"/>
            </a:br>
            <a:r>
              <a:rPr lang="ro-RO" dirty="0"/>
              <a:t>pentru capital de lucru și investiții</a:t>
            </a:r>
            <a:endParaRPr lang="en-US" dirty="0"/>
          </a:p>
        </p:txBody>
      </p:sp>
      <p:sp>
        <p:nvSpPr>
          <p:cNvPr id="3" name="Content Placeholder 2">
            <a:extLst>
              <a:ext uri="{FF2B5EF4-FFF2-40B4-BE49-F238E27FC236}">
                <a16:creationId xmlns:a16="http://schemas.microsoft.com/office/drawing/2014/main" id="{179AC49B-96E2-4788-9F0B-EDC80D2D77F3}"/>
              </a:ext>
            </a:extLst>
          </p:cNvPr>
          <p:cNvSpPr>
            <a:spLocks noGrp="1"/>
          </p:cNvSpPr>
          <p:nvPr>
            <p:ph idx="1"/>
          </p:nvPr>
        </p:nvSpPr>
        <p:spPr/>
        <p:txBody>
          <a:bodyPr>
            <a:normAutofit fontScale="85000" lnSpcReduction="10000"/>
          </a:bodyPr>
          <a:lstStyle/>
          <a:p>
            <a:r>
              <a:rPr lang="ro-RO" dirty="0"/>
              <a:t>Programul </a:t>
            </a:r>
            <a:r>
              <a:rPr lang="ro-RO" b="1" dirty="0"/>
              <a:t>IMM Invest </a:t>
            </a:r>
            <a:r>
              <a:rPr lang="ro-RO" dirty="0"/>
              <a:t>pentru garantarea creditelor pentru capital de lucru și investiții pentru IMM-uri</a:t>
            </a:r>
          </a:p>
          <a:p>
            <a:pPr lvl="1"/>
            <a:r>
              <a:rPr lang="ro-RO" dirty="0"/>
              <a:t>Credite garantate de stat în proporție de 80% sau 90% și dobândă subvenționată 100% a creditelor de investiții și creditelor/liniilor de credit aferente capitalului de lucru contractate de microîntreprinderi și întreprinderi mici și mijlocii. Plafon: 15 mld. lei; Număr beneficiari: 40.000.</a:t>
            </a:r>
            <a:endParaRPr lang="ro-RO" b="1" dirty="0"/>
          </a:p>
          <a:p>
            <a:r>
              <a:rPr lang="ro-RO" dirty="0"/>
              <a:t>Garanții de stat pentru </a:t>
            </a:r>
            <a:r>
              <a:rPr lang="ro-RO" b="1" dirty="0"/>
              <a:t>creditarea companiilor mari </a:t>
            </a:r>
            <a:r>
              <a:rPr lang="ro-RO" dirty="0"/>
              <a:t>pentru capital de lucru și investiții</a:t>
            </a:r>
          </a:p>
          <a:p>
            <a:pPr lvl="1"/>
            <a:r>
              <a:rPr lang="ro-RO" dirty="0"/>
              <a:t>G</a:t>
            </a:r>
            <a:r>
              <a:rPr lang="pt-BR" dirty="0"/>
              <a:t>aranții, în numele și în contul statului, acoperind necesarul de garantare în proporție de maxim 90%, pentru credite noi sau deja acordate de către bănci comerciale pentru realizarea investițiilor şi/sau pentru susținerea activității curente a companiilor</a:t>
            </a:r>
            <a:r>
              <a:rPr lang="ro-RO" dirty="0"/>
              <a:t> cu cifră de afaceri mai mare de 20 mil. lei. Plafon: 8 mld. lei; Număr beneficiari: 600.</a:t>
            </a:r>
            <a:endParaRPr lang="en-US" dirty="0"/>
          </a:p>
        </p:txBody>
      </p:sp>
      <p:sp>
        <p:nvSpPr>
          <p:cNvPr id="4" name="Footer Placeholder 3">
            <a:extLst>
              <a:ext uri="{FF2B5EF4-FFF2-40B4-BE49-F238E27FC236}">
                <a16:creationId xmlns:a16="http://schemas.microsoft.com/office/drawing/2014/main" id="{E7A0D044-3453-4F85-8B8D-0159E27D9599}"/>
              </a:ext>
            </a:extLst>
          </p:cNvPr>
          <p:cNvSpPr>
            <a:spLocks noGrp="1"/>
          </p:cNvSpPr>
          <p:nvPr>
            <p:ph type="ftr" sz="quarter" idx="11"/>
          </p:nvPr>
        </p:nvSpPr>
        <p:spPr/>
        <p:txBody>
          <a:bodyPr/>
          <a:lstStyle/>
          <a:p>
            <a:r>
              <a:rPr lang="en-US"/>
              <a:t>Planul Național de Investiții și Relansare Economică, Guvernul României - Iulie 2020</a:t>
            </a:r>
          </a:p>
        </p:txBody>
      </p:sp>
    </p:spTree>
    <p:extLst>
      <p:ext uri="{BB962C8B-B14F-4D97-AF65-F5344CB8AC3E}">
        <p14:creationId xmlns:p14="http://schemas.microsoft.com/office/powerpoint/2010/main" val="4431892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70DB6-B3F9-45FE-9A34-5E5B994638AF}"/>
              </a:ext>
            </a:extLst>
          </p:cNvPr>
          <p:cNvSpPr>
            <a:spLocks noGrp="1"/>
          </p:cNvSpPr>
          <p:nvPr>
            <p:ph type="title"/>
          </p:nvPr>
        </p:nvSpPr>
        <p:spPr/>
        <p:txBody>
          <a:bodyPr/>
          <a:lstStyle/>
          <a:p>
            <a:r>
              <a:rPr lang="ro-RO" dirty="0"/>
              <a:t>Programe de garantare pentru asigurarea lichidității companiilor</a:t>
            </a:r>
            <a:endParaRPr lang="en-US" dirty="0"/>
          </a:p>
        </p:txBody>
      </p:sp>
      <p:sp>
        <p:nvSpPr>
          <p:cNvPr id="3" name="Content Placeholder 2">
            <a:extLst>
              <a:ext uri="{FF2B5EF4-FFF2-40B4-BE49-F238E27FC236}">
                <a16:creationId xmlns:a16="http://schemas.microsoft.com/office/drawing/2014/main" id="{77B1D40D-C5F4-4E92-85F6-F9873166E407}"/>
              </a:ext>
            </a:extLst>
          </p:cNvPr>
          <p:cNvSpPr>
            <a:spLocks noGrp="1"/>
          </p:cNvSpPr>
          <p:nvPr>
            <p:ph idx="1"/>
          </p:nvPr>
        </p:nvSpPr>
        <p:spPr>
          <a:xfrm>
            <a:off x="1484310" y="2308194"/>
            <a:ext cx="10018713" cy="4184681"/>
          </a:xfrm>
        </p:spPr>
        <p:txBody>
          <a:bodyPr>
            <a:normAutofit fontScale="77500" lnSpcReduction="20000"/>
          </a:bodyPr>
          <a:lstStyle/>
          <a:p>
            <a:r>
              <a:rPr lang="en-US" dirty="0"/>
              <a:t>Schema de </a:t>
            </a:r>
            <a:r>
              <a:rPr lang="en-US" dirty="0" err="1"/>
              <a:t>garantare</a:t>
            </a:r>
            <a:r>
              <a:rPr lang="en-US" dirty="0"/>
              <a:t> </a:t>
            </a:r>
            <a:r>
              <a:rPr lang="en-US" dirty="0" err="1"/>
              <a:t>privind</a:t>
            </a:r>
            <a:r>
              <a:rPr lang="en-US" dirty="0"/>
              <a:t> </a:t>
            </a:r>
            <a:r>
              <a:rPr lang="en-US" b="1" dirty="0" err="1"/>
              <a:t>asigur</a:t>
            </a:r>
            <a:r>
              <a:rPr lang="ro-RO" b="1" dirty="0"/>
              <a:t>area </a:t>
            </a:r>
            <a:r>
              <a:rPr lang="en-US" b="1" dirty="0" err="1"/>
              <a:t>creditului</a:t>
            </a:r>
            <a:r>
              <a:rPr lang="en-US" b="1" dirty="0"/>
              <a:t> </a:t>
            </a:r>
            <a:r>
              <a:rPr lang="en-US" b="1" dirty="0" err="1"/>
              <a:t>comercial</a:t>
            </a:r>
            <a:r>
              <a:rPr lang="en-US" b="1" dirty="0"/>
              <a:t> </a:t>
            </a:r>
            <a:r>
              <a:rPr lang="en-US" dirty="0"/>
              <a:t>(</a:t>
            </a:r>
            <a:r>
              <a:rPr lang="en-US" dirty="0" err="1"/>
              <a:t>furnizor</a:t>
            </a:r>
            <a:r>
              <a:rPr lang="en-US" dirty="0"/>
              <a:t>)</a:t>
            </a:r>
            <a:endParaRPr lang="ro-RO" dirty="0"/>
          </a:p>
          <a:p>
            <a:pPr lvl="1"/>
            <a:r>
              <a:rPr lang="ro-RO" dirty="0"/>
              <a:t>Prin acest program se urmărește stimularea expunerii la risc a asigurătorilor și facilitarea accesului companiilor la asigurarea creditului comercial. </a:t>
            </a:r>
          </a:p>
          <a:p>
            <a:pPr lvl="1"/>
            <a:r>
              <a:rPr lang="ro-RO" dirty="0"/>
              <a:t>În cazul unei pierderi, suma plătită de către Ministerul Finanţelor Publice  reprezintă 80% din suma neîncasată/nerecuperată de asigurător. Plafon alocat: 1 mld. lei.</a:t>
            </a:r>
          </a:p>
          <a:p>
            <a:r>
              <a:rPr lang="ro-RO" dirty="0"/>
              <a:t>P</a:t>
            </a:r>
            <a:r>
              <a:rPr lang="en-US" dirty="0" err="1"/>
              <a:t>rogram</a:t>
            </a:r>
            <a:r>
              <a:rPr lang="en-US" dirty="0"/>
              <a:t> de </a:t>
            </a:r>
            <a:r>
              <a:rPr lang="en-US" b="1" dirty="0" err="1"/>
              <a:t>garantare</a:t>
            </a:r>
            <a:r>
              <a:rPr lang="en-US" b="1" dirty="0"/>
              <a:t> </a:t>
            </a:r>
            <a:r>
              <a:rPr lang="ro-RO" b="1" dirty="0"/>
              <a:t>a </a:t>
            </a:r>
            <a:r>
              <a:rPr lang="en-US" b="1" dirty="0" err="1"/>
              <a:t>finanțăril</a:t>
            </a:r>
            <a:r>
              <a:rPr lang="ro-RO" b="1" dirty="0"/>
              <a:t>or</a:t>
            </a:r>
            <a:r>
              <a:rPr lang="en-US" b="1" dirty="0"/>
              <a:t> de tip factoring </a:t>
            </a:r>
            <a:r>
              <a:rPr lang="en-US" dirty="0"/>
              <a:t>cu </a:t>
            </a:r>
            <a:r>
              <a:rPr lang="en-US" dirty="0" err="1"/>
              <a:t>regres</a:t>
            </a:r>
            <a:r>
              <a:rPr lang="en-US" dirty="0"/>
              <a:t> </a:t>
            </a:r>
            <a:r>
              <a:rPr lang="en-US" dirty="0" err="1"/>
              <a:t>și</a:t>
            </a:r>
            <a:r>
              <a:rPr lang="en-US" dirty="0"/>
              <a:t> </a:t>
            </a:r>
            <a:r>
              <a:rPr lang="en-US" dirty="0" err="1"/>
              <a:t>scontarea</a:t>
            </a:r>
            <a:r>
              <a:rPr lang="en-US" dirty="0"/>
              <a:t> </a:t>
            </a:r>
            <a:r>
              <a:rPr lang="en-US" dirty="0" err="1"/>
              <a:t>efectelor</a:t>
            </a:r>
            <a:r>
              <a:rPr lang="en-US" dirty="0"/>
              <a:t> de </a:t>
            </a:r>
            <a:r>
              <a:rPr lang="en-US" dirty="0" err="1"/>
              <a:t>comerț</a:t>
            </a:r>
            <a:endParaRPr lang="ro-RO" dirty="0"/>
          </a:p>
          <a:p>
            <a:pPr lvl="1"/>
            <a:r>
              <a:rPr lang="ro-RO" dirty="0"/>
              <a:t>Obiectiv: acordarea de facilităţi de garantare de către stat pentru creditele pe termen scurt acordate întreprinderilor mici şi mijlocii a căror valoare se stabilește prin corelare cu valoarea finanțărilor de tip </a:t>
            </a:r>
            <a:r>
              <a:rPr lang="ro-RO" dirty="0" err="1"/>
              <a:t>factoring</a:t>
            </a:r>
            <a:r>
              <a:rPr lang="ro-RO" dirty="0"/>
              <a:t>/operațiuni de scontare.</a:t>
            </a:r>
          </a:p>
          <a:p>
            <a:pPr lvl="1"/>
            <a:r>
              <a:rPr lang="ro-RO" dirty="0"/>
              <a:t>Valoarea unei  facilități de factoring acordate IMM-ului aderent pe un debitor cedat este de maximum 500.000 lei. Plafoane alocate: 1,5 mld. lei/</a:t>
            </a:r>
            <a:r>
              <a:rPr lang="ro-RO" dirty="0" err="1"/>
              <a:t>factoring</a:t>
            </a:r>
            <a:r>
              <a:rPr lang="ro-RO" dirty="0"/>
              <a:t>; 1,5 mld. lei/scontare.</a:t>
            </a:r>
          </a:p>
          <a:p>
            <a:r>
              <a:rPr lang="ro-RO" dirty="0"/>
              <a:t>Program de </a:t>
            </a:r>
            <a:r>
              <a:rPr lang="ro-RO" b="1" dirty="0"/>
              <a:t>garantare a l</a:t>
            </a:r>
            <a:r>
              <a:rPr lang="pt-BR" b="1" dirty="0" err="1"/>
              <a:t>easing</a:t>
            </a:r>
            <a:r>
              <a:rPr lang="ro-RO" b="1" dirty="0"/>
              <a:t>-</a:t>
            </a:r>
            <a:r>
              <a:rPr lang="pt-BR" b="1" dirty="0" err="1"/>
              <a:t>ul</a:t>
            </a:r>
            <a:r>
              <a:rPr lang="ro-RO" b="1" dirty="0"/>
              <a:t>ui </a:t>
            </a:r>
            <a:r>
              <a:rPr lang="pt-BR" b="1" dirty="0"/>
              <a:t>de echipamente </a:t>
            </a:r>
            <a:r>
              <a:rPr lang="pt-BR" dirty="0"/>
              <a:t>și utilaje </a:t>
            </a:r>
            <a:endParaRPr lang="ro-RO" dirty="0"/>
          </a:p>
          <a:p>
            <a:pPr lvl="1"/>
            <a:r>
              <a:rPr lang="ro-RO" dirty="0"/>
              <a:t>Obiectiv: garantare a leasing-ului pentru IMM-urile care optează pentru o  finanțare non-bancară. </a:t>
            </a:r>
          </a:p>
          <a:p>
            <a:pPr lvl="1"/>
            <a:r>
              <a:rPr lang="ro-RO" dirty="0"/>
              <a:t>V</a:t>
            </a:r>
            <a:r>
              <a:rPr lang="en-US" dirty="0"/>
              <a:t>or fi </a:t>
            </a:r>
            <a:r>
              <a:rPr lang="en-US" dirty="0" err="1"/>
              <a:t>acordate</a:t>
            </a:r>
            <a:r>
              <a:rPr lang="en-US" dirty="0"/>
              <a:t> </a:t>
            </a:r>
            <a:r>
              <a:rPr lang="en-US" dirty="0" err="1"/>
              <a:t>finanțări</a:t>
            </a:r>
            <a:r>
              <a:rPr lang="en-US" dirty="0"/>
              <a:t> </a:t>
            </a:r>
            <a:r>
              <a:rPr lang="en-US" dirty="0" err="1"/>
              <a:t>până</a:t>
            </a:r>
            <a:r>
              <a:rPr lang="en-US" dirty="0"/>
              <a:t> la o </a:t>
            </a:r>
            <a:r>
              <a:rPr lang="en-US" dirty="0" err="1"/>
              <a:t>limită</a:t>
            </a:r>
            <a:r>
              <a:rPr lang="en-US" dirty="0"/>
              <a:t> maxima de 5.000.000 lei/ </a:t>
            </a:r>
            <a:r>
              <a:rPr lang="en-US" dirty="0" err="1"/>
              <a:t>beneficiar</a:t>
            </a:r>
            <a:r>
              <a:rPr lang="ro-RO" dirty="0"/>
              <a:t>,</a:t>
            </a:r>
            <a:r>
              <a:rPr lang="en-US" dirty="0"/>
              <a:t> </a:t>
            </a:r>
            <a:r>
              <a:rPr lang="en-US" dirty="0" err="1"/>
              <a:t>garantate</a:t>
            </a:r>
            <a:r>
              <a:rPr lang="en-US" dirty="0"/>
              <a:t> </a:t>
            </a:r>
            <a:r>
              <a:rPr lang="en-US" dirty="0" err="1"/>
              <a:t>în</a:t>
            </a:r>
            <a:r>
              <a:rPr lang="en-US" dirty="0"/>
              <a:t> </a:t>
            </a:r>
            <a:r>
              <a:rPr lang="en-US" dirty="0" err="1"/>
              <a:t>limita</a:t>
            </a:r>
            <a:r>
              <a:rPr lang="en-US" dirty="0"/>
              <a:t> </a:t>
            </a:r>
            <a:r>
              <a:rPr lang="en-US" dirty="0" err="1"/>
              <a:t>unui</a:t>
            </a:r>
            <a:r>
              <a:rPr lang="en-US" dirty="0"/>
              <a:t> </a:t>
            </a:r>
            <a:r>
              <a:rPr lang="en-US" dirty="0" err="1"/>
              <a:t>plafon</a:t>
            </a:r>
            <a:r>
              <a:rPr lang="en-US" dirty="0"/>
              <a:t> de </a:t>
            </a:r>
            <a:r>
              <a:rPr lang="en-US" dirty="0" err="1"/>
              <a:t>garantare</a:t>
            </a:r>
            <a:r>
              <a:rPr lang="en-US" dirty="0"/>
              <a:t> </a:t>
            </a:r>
            <a:r>
              <a:rPr lang="en-US" dirty="0" err="1"/>
              <a:t>în</a:t>
            </a:r>
            <a:r>
              <a:rPr lang="en-US" dirty="0"/>
              <a:t> </a:t>
            </a:r>
            <a:r>
              <a:rPr lang="en-US" dirty="0" err="1"/>
              <a:t>valoare</a:t>
            </a:r>
            <a:r>
              <a:rPr lang="en-US" dirty="0"/>
              <a:t> de 1,5 </a:t>
            </a:r>
            <a:r>
              <a:rPr lang="en-US" dirty="0" err="1"/>
              <a:t>miliarde</a:t>
            </a:r>
            <a:r>
              <a:rPr lang="en-US" dirty="0"/>
              <a:t> lei</a:t>
            </a:r>
            <a:r>
              <a:rPr lang="ro-RO" dirty="0"/>
              <a:t>.</a:t>
            </a:r>
            <a:endParaRPr lang="en-US" dirty="0"/>
          </a:p>
        </p:txBody>
      </p:sp>
      <p:sp>
        <p:nvSpPr>
          <p:cNvPr id="4" name="Footer Placeholder 3">
            <a:extLst>
              <a:ext uri="{FF2B5EF4-FFF2-40B4-BE49-F238E27FC236}">
                <a16:creationId xmlns:a16="http://schemas.microsoft.com/office/drawing/2014/main" id="{E3BD7EEE-567F-4CA1-BBE3-7E3535B32106}"/>
              </a:ext>
            </a:extLst>
          </p:cNvPr>
          <p:cNvSpPr>
            <a:spLocks noGrp="1"/>
          </p:cNvSpPr>
          <p:nvPr>
            <p:ph type="ftr" sz="quarter" idx="11"/>
          </p:nvPr>
        </p:nvSpPr>
        <p:spPr>
          <a:xfrm>
            <a:off x="2714322" y="6492875"/>
            <a:ext cx="7084177" cy="365125"/>
          </a:xfrm>
        </p:spPr>
        <p:txBody>
          <a:bodyPr/>
          <a:lstStyle/>
          <a:p>
            <a:r>
              <a:rPr lang="en-US"/>
              <a:t>Planul Național de Investiții și Relansare Economică, Guvernul României - Iulie 2020</a:t>
            </a:r>
            <a:endParaRPr lang="en-US" dirty="0"/>
          </a:p>
        </p:txBody>
      </p:sp>
    </p:spTree>
    <p:extLst>
      <p:ext uri="{BB962C8B-B14F-4D97-AF65-F5344CB8AC3E}">
        <p14:creationId xmlns:p14="http://schemas.microsoft.com/office/powerpoint/2010/main" val="17246598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24FEF-96C9-4484-B929-B1757D90C2FB}"/>
              </a:ext>
            </a:extLst>
          </p:cNvPr>
          <p:cNvSpPr>
            <a:spLocks noGrp="1"/>
          </p:cNvSpPr>
          <p:nvPr>
            <p:ph type="title"/>
          </p:nvPr>
        </p:nvSpPr>
        <p:spPr/>
        <p:txBody>
          <a:bodyPr/>
          <a:lstStyle/>
          <a:p>
            <a:r>
              <a:rPr lang="ro-RO" dirty="0"/>
              <a:t>Plan de Relansare Economică</a:t>
            </a:r>
            <a:endParaRPr lang="en-US" dirty="0"/>
          </a:p>
        </p:txBody>
      </p:sp>
      <p:sp>
        <p:nvSpPr>
          <p:cNvPr id="3" name="Text Placeholder 2">
            <a:extLst>
              <a:ext uri="{FF2B5EF4-FFF2-40B4-BE49-F238E27FC236}">
                <a16:creationId xmlns:a16="http://schemas.microsoft.com/office/drawing/2014/main" id="{A281674C-35D9-4D93-9476-FF9FB5904D12}"/>
              </a:ext>
            </a:extLst>
          </p:cNvPr>
          <p:cNvSpPr>
            <a:spLocks noGrp="1"/>
          </p:cNvSpPr>
          <p:nvPr>
            <p:ph type="body" idx="1"/>
          </p:nvPr>
        </p:nvSpPr>
        <p:spPr/>
        <p:txBody>
          <a:bodyPr>
            <a:normAutofit fontScale="70000" lnSpcReduction="20000"/>
          </a:bodyPr>
          <a:lstStyle/>
          <a:p>
            <a:r>
              <a:rPr lang="ro-RO" dirty="0"/>
              <a:t>INSTRUMENTE FINANCIAR-BANCARE </a:t>
            </a:r>
          </a:p>
          <a:p>
            <a:r>
              <a:rPr lang="ro-RO" dirty="0"/>
              <a:t>DE CREȘTERE A CAPITALIZĂRII</a:t>
            </a:r>
          </a:p>
          <a:p>
            <a:r>
              <a:rPr lang="ro-RO" dirty="0"/>
              <a:t>ȘI DE FINANȚARE A INVESTIȚIILOR</a:t>
            </a:r>
            <a:endParaRPr lang="en-US" dirty="0"/>
          </a:p>
        </p:txBody>
      </p:sp>
      <p:sp>
        <p:nvSpPr>
          <p:cNvPr id="4" name="Footer Placeholder 3">
            <a:extLst>
              <a:ext uri="{FF2B5EF4-FFF2-40B4-BE49-F238E27FC236}">
                <a16:creationId xmlns:a16="http://schemas.microsoft.com/office/drawing/2014/main" id="{DE2F293D-6491-4975-87BC-599652B5CA9C}"/>
              </a:ext>
            </a:extLst>
          </p:cNvPr>
          <p:cNvSpPr>
            <a:spLocks noGrp="1"/>
          </p:cNvSpPr>
          <p:nvPr>
            <p:ph type="ftr" sz="quarter" idx="11"/>
          </p:nvPr>
        </p:nvSpPr>
        <p:spPr/>
        <p:txBody>
          <a:bodyPr/>
          <a:lstStyle/>
          <a:p>
            <a:r>
              <a:rPr lang="en-US" b="1"/>
              <a:t>Planul Național de Investiții și Relansare Economică, Guvernul României - Iulie 2020</a:t>
            </a:r>
            <a:endParaRPr lang="en-US" b="1" dirty="0"/>
          </a:p>
        </p:txBody>
      </p:sp>
    </p:spTree>
    <p:extLst>
      <p:ext uri="{BB962C8B-B14F-4D97-AF65-F5344CB8AC3E}">
        <p14:creationId xmlns:p14="http://schemas.microsoft.com/office/powerpoint/2010/main" val="8644058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EBB7F-B605-4ADA-A4BC-3FBB6BDF785A}"/>
              </a:ext>
            </a:extLst>
          </p:cNvPr>
          <p:cNvSpPr>
            <a:spLocks noGrp="1"/>
          </p:cNvSpPr>
          <p:nvPr>
            <p:ph type="title"/>
          </p:nvPr>
        </p:nvSpPr>
        <p:spPr/>
        <p:txBody>
          <a:bodyPr/>
          <a:lstStyle/>
          <a:p>
            <a:r>
              <a:rPr lang="ro-RO" dirty="0"/>
              <a:t>Instrumente de creștere a capitalizării companiilor și de finanțare a investițiilor</a:t>
            </a:r>
            <a:endParaRPr lang="en-US" dirty="0"/>
          </a:p>
        </p:txBody>
      </p:sp>
      <p:sp>
        <p:nvSpPr>
          <p:cNvPr id="3" name="Content Placeholder 2">
            <a:extLst>
              <a:ext uri="{FF2B5EF4-FFF2-40B4-BE49-F238E27FC236}">
                <a16:creationId xmlns:a16="http://schemas.microsoft.com/office/drawing/2014/main" id="{CF6D3906-BD2E-469B-854F-B1300C29AC62}"/>
              </a:ext>
            </a:extLst>
          </p:cNvPr>
          <p:cNvSpPr>
            <a:spLocks noGrp="1"/>
          </p:cNvSpPr>
          <p:nvPr>
            <p:ph idx="1"/>
          </p:nvPr>
        </p:nvSpPr>
        <p:spPr>
          <a:xfrm>
            <a:off x="1484310" y="2317072"/>
            <a:ext cx="10018713" cy="4054475"/>
          </a:xfrm>
        </p:spPr>
        <p:txBody>
          <a:bodyPr>
            <a:normAutofit fontScale="85000" lnSpcReduction="20000"/>
          </a:bodyPr>
          <a:lstStyle/>
          <a:p>
            <a:r>
              <a:rPr lang="en-US" dirty="0" err="1"/>
              <a:t>Măsuri</a:t>
            </a:r>
            <a:r>
              <a:rPr lang="en-US" dirty="0"/>
              <a:t> de </a:t>
            </a:r>
            <a:r>
              <a:rPr lang="en-US" dirty="0" err="1"/>
              <a:t>stimulare</a:t>
            </a:r>
            <a:r>
              <a:rPr lang="en-US" dirty="0"/>
              <a:t> </a:t>
            </a:r>
            <a:r>
              <a:rPr lang="en-US" dirty="0" err="1"/>
              <a:t>pentru</a:t>
            </a:r>
            <a:r>
              <a:rPr lang="en-US" dirty="0"/>
              <a:t> </a:t>
            </a:r>
            <a:r>
              <a:rPr lang="en-US" dirty="0" err="1"/>
              <a:t>creșterea</a:t>
            </a:r>
            <a:r>
              <a:rPr lang="en-US" dirty="0"/>
              <a:t> </a:t>
            </a:r>
            <a:r>
              <a:rPr lang="en-US" dirty="0" err="1"/>
              <a:t>capitalurilor</a:t>
            </a:r>
            <a:r>
              <a:rPr lang="en-US" dirty="0"/>
              <a:t> </a:t>
            </a:r>
            <a:r>
              <a:rPr lang="en-US" dirty="0" err="1"/>
              <a:t>proprii</a:t>
            </a:r>
            <a:r>
              <a:rPr lang="en-US" dirty="0"/>
              <a:t> ale </a:t>
            </a:r>
            <a:r>
              <a:rPr lang="en-US" dirty="0" err="1"/>
              <a:t>companiilor</a:t>
            </a:r>
            <a:r>
              <a:rPr lang="en-US" dirty="0"/>
              <a:t> </a:t>
            </a:r>
            <a:r>
              <a:rPr lang="en-US" dirty="0" err="1"/>
              <a:t>românești</a:t>
            </a:r>
            <a:endParaRPr lang="ro-RO" dirty="0"/>
          </a:p>
          <a:p>
            <a:pPr lvl="1"/>
            <a:r>
              <a:rPr lang="ro-RO" dirty="0"/>
              <a:t>Bonificații la plata impozitului pe profit acordată în funcție de menținerea capitalurilor proprii pozitive și/sau creșterea acestora pe o perioadă de timp.</a:t>
            </a:r>
          </a:p>
          <a:p>
            <a:r>
              <a:rPr lang="ro-RO" dirty="0"/>
              <a:t>Înființarea F</a:t>
            </a:r>
            <a:r>
              <a:rPr lang="en-US" dirty="0" err="1"/>
              <a:t>ond</a:t>
            </a:r>
            <a:r>
              <a:rPr lang="ro-RO" dirty="0"/>
              <a:t>ului Român</a:t>
            </a:r>
            <a:r>
              <a:rPr lang="en-US" dirty="0"/>
              <a:t> de </a:t>
            </a:r>
            <a:r>
              <a:rPr lang="ro-RO" dirty="0"/>
              <a:t>I</a:t>
            </a:r>
            <a:r>
              <a:rPr lang="en-US" dirty="0" err="1"/>
              <a:t>nvestiții</a:t>
            </a:r>
            <a:r>
              <a:rPr lang="ro-RO" dirty="0"/>
              <a:t> (FRI)</a:t>
            </a:r>
            <a:r>
              <a:rPr lang="en-US" dirty="0"/>
              <a:t> </a:t>
            </a:r>
            <a:r>
              <a:rPr lang="ro-RO" dirty="0"/>
              <a:t>pentru finanțarea unor investiții </a:t>
            </a:r>
            <a:r>
              <a:rPr lang="en-US" dirty="0" err="1"/>
              <a:t>în</a:t>
            </a:r>
            <a:r>
              <a:rPr lang="en-US" dirty="0"/>
              <a:t> </a:t>
            </a:r>
            <a:r>
              <a:rPr lang="ro-RO" dirty="0"/>
              <a:t>domenii de interes strategic</a:t>
            </a:r>
          </a:p>
          <a:p>
            <a:pPr lvl="1"/>
            <a:r>
              <a:rPr lang="ro-RO" dirty="0"/>
              <a:t>Înființarea unui fond de investiții de stat pentru finanțarea unor activități precum private equity (fonduri de investiții sub formă de participare la capitalul social al unor societăți comerciale), venture capital (fonduri de investiții în societăți comerciale nou sau de curând înființate), agenție de promovare a investițiilor, proiecte educaționale pentru antreprenori etc.  Capitalizare inițială: 300 mil. euro.</a:t>
            </a:r>
          </a:p>
          <a:p>
            <a:r>
              <a:rPr lang="ro-RO" dirty="0"/>
              <a:t>Î</a:t>
            </a:r>
            <a:r>
              <a:rPr lang="en-US" dirty="0" err="1"/>
              <a:t>nființarea</a:t>
            </a:r>
            <a:r>
              <a:rPr lang="en-US" dirty="0"/>
              <a:t> B</a:t>
            </a:r>
            <a:r>
              <a:rPr lang="ro-RO" dirty="0"/>
              <a:t>ă</a:t>
            </a:r>
            <a:r>
              <a:rPr lang="en-US" dirty="0" err="1"/>
              <a:t>ncii</a:t>
            </a:r>
            <a:r>
              <a:rPr lang="en-US" dirty="0"/>
              <a:t> </a:t>
            </a:r>
            <a:r>
              <a:rPr lang="en-US" dirty="0" err="1"/>
              <a:t>Naționale</a:t>
            </a:r>
            <a:r>
              <a:rPr lang="en-US" dirty="0"/>
              <a:t> de </a:t>
            </a:r>
            <a:r>
              <a:rPr lang="en-US" dirty="0" err="1"/>
              <a:t>Dezvoltare</a:t>
            </a:r>
            <a:r>
              <a:rPr lang="en-US" dirty="0"/>
              <a:t> (BND) ca </a:t>
            </a:r>
            <a:r>
              <a:rPr lang="en-US" dirty="0" err="1"/>
              <a:t>instituție</a:t>
            </a:r>
            <a:r>
              <a:rPr lang="en-US" dirty="0"/>
              <a:t> de credit</a:t>
            </a:r>
            <a:r>
              <a:rPr lang="ro-RO" dirty="0"/>
              <a:t> pentru proiecte de investiții</a:t>
            </a:r>
          </a:p>
          <a:p>
            <a:pPr lvl="1"/>
            <a:r>
              <a:rPr lang="ro-RO" dirty="0"/>
              <a:t>Înființarea unei bănci de dezvoltare după modelul altor bănci de dezvoltare din Uniunea Europeană care </a:t>
            </a:r>
            <a:r>
              <a:rPr lang="en-US" b="1" dirty="0" err="1"/>
              <a:t>contractează</a:t>
            </a:r>
            <a:r>
              <a:rPr lang="en-US" b="1" dirty="0"/>
              <a:t> </a:t>
            </a:r>
            <a:r>
              <a:rPr lang="en-US" b="1" dirty="0" err="1"/>
              <a:t>împrumuturi</a:t>
            </a:r>
            <a:r>
              <a:rPr lang="en-US" dirty="0"/>
              <a:t> pe </a:t>
            </a:r>
            <a:r>
              <a:rPr lang="en-US" dirty="0" err="1"/>
              <a:t>piețele</a:t>
            </a:r>
            <a:r>
              <a:rPr lang="en-US" dirty="0"/>
              <a:t> de capital </a:t>
            </a:r>
            <a:r>
              <a:rPr lang="en-US" dirty="0" err="1"/>
              <a:t>și</a:t>
            </a:r>
            <a:r>
              <a:rPr lang="en-US" dirty="0"/>
              <a:t> </a:t>
            </a:r>
            <a:r>
              <a:rPr lang="en-US" b="1" dirty="0" err="1"/>
              <a:t>acordă</a:t>
            </a:r>
            <a:r>
              <a:rPr lang="en-US" b="1" dirty="0"/>
              <a:t> </a:t>
            </a:r>
            <a:r>
              <a:rPr lang="en-US" b="1" dirty="0" err="1"/>
              <a:t>finanțări</a:t>
            </a:r>
            <a:r>
              <a:rPr lang="en-US" dirty="0"/>
              <a:t>, </a:t>
            </a:r>
            <a:r>
              <a:rPr lang="en-US" dirty="0" err="1"/>
              <a:t>în</a:t>
            </a:r>
            <a:r>
              <a:rPr lang="en-US" dirty="0"/>
              <a:t> </a:t>
            </a:r>
            <a:r>
              <a:rPr lang="en-US" dirty="0" err="1"/>
              <a:t>condiții</a:t>
            </a:r>
            <a:r>
              <a:rPr lang="en-US" dirty="0"/>
              <a:t> </a:t>
            </a:r>
            <a:r>
              <a:rPr lang="en-US" dirty="0" err="1"/>
              <a:t>avantajoase</a:t>
            </a:r>
            <a:r>
              <a:rPr lang="en-US" dirty="0"/>
              <a:t>, </a:t>
            </a:r>
            <a:r>
              <a:rPr lang="en-US" dirty="0" err="1"/>
              <a:t>pentru</a:t>
            </a:r>
            <a:r>
              <a:rPr lang="en-US" dirty="0"/>
              <a:t> </a:t>
            </a:r>
            <a:r>
              <a:rPr lang="en-US" dirty="0" err="1"/>
              <a:t>proiecte</a:t>
            </a:r>
            <a:r>
              <a:rPr lang="ro-RO" dirty="0"/>
              <a:t> de investiții</a:t>
            </a:r>
            <a:r>
              <a:rPr lang="en-US" dirty="0"/>
              <a:t> care </a:t>
            </a:r>
            <a:r>
              <a:rPr lang="en-US" dirty="0" err="1"/>
              <a:t>sprijină</a:t>
            </a:r>
            <a:r>
              <a:rPr lang="en-US" dirty="0"/>
              <a:t> </a:t>
            </a:r>
            <a:r>
              <a:rPr lang="en-US" dirty="0" err="1"/>
              <a:t>obiectivele</a:t>
            </a:r>
            <a:r>
              <a:rPr lang="en-US" dirty="0"/>
              <a:t> </a:t>
            </a:r>
            <a:r>
              <a:rPr lang="ro-RO" dirty="0"/>
              <a:t>naționale de interes strategic.</a:t>
            </a:r>
            <a:endParaRPr lang="en-US" dirty="0"/>
          </a:p>
        </p:txBody>
      </p:sp>
      <p:sp>
        <p:nvSpPr>
          <p:cNvPr id="4" name="Footer Placeholder 3">
            <a:extLst>
              <a:ext uri="{FF2B5EF4-FFF2-40B4-BE49-F238E27FC236}">
                <a16:creationId xmlns:a16="http://schemas.microsoft.com/office/drawing/2014/main" id="{4BE53E5A-02B3-4AEB-AE44-79EC691B1108}"/>
              </a:ext>
            </a:extLst>
          </p:cNvPr>
          <p:cNvSpPr>
            <a:spLocks noGrp="1"/>
          </p:cNvSpPr>
          <p:nvPr>
            <p:ph type="ftr" sz="quarter" idx="11"/>
          </p:nvPr>
        </p:nvSpPr>
        <p:spPr>
          <a:xfrm>
            <a:off x="2616668" y="6371547"/>
            <a:ext cx="7084177" cy="365125"/>
          </a:xfrm>
        </p:spPr>
        <p:txBody>
          <a:bodyPr/>
          <a:lstStyle/>
          <a:p>
            <a:r>
              <a:rPr lang="en-US"/>
              <a:t>Planul Național de Investiții și Relansare Economică, Guvernul României - Iulie 2020</a:t>
            </a:r>
            <a:endParaRPr lang="en-US" dirty="0"/>
          </a:p>
        </p:txBody>
      </p:sp>
    </p:spTree>
    <p:extLst>
      <p:ext uri="{BB962C8B-B14F-4D97-AF65-F5344CB8AC3E}">
        <p14:creationId xmlns:p14="http://schemas.microsoft.com/office/powerpoint/2010/main" val="31883914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24FEF-96C9-4484-B929-B1757D90C2FB}"/>
              </a:ext>
            </a:extLst>
          </p:cNvPr>
          <p:cNvSpPr>
            <a:spLocks noGrp="1"/>
          </p:cNvSpPr>
          <p:nvPr>
            <p:ph type="title"/>
          </p:nvPr>
        </p:nvSpPr>
        <p:spPr/>
        <p:txBody>
          <a:bodyPr/>
          <a:lstStyle/>
          <a:p>
            <a:r>
              <a:rPr lang="ro-RO" dirty="0"/>
              <a:t>Plan de Relansare Economică</a:t>
            </a:r>
            <a:endParaRPr lang="en-US" dirty="0"/>
          </a:p>
        </p:txBody>
      </p:sp>
      <p:sp>
        <p:nvSpPr>
          <p:cNvPr id="3" name="Text Placeholder 2">
            <a:extLst>
              <a:ext uri="{FF2B5EF4-FFF2-40B4-BE49-F238E27FC236}">
                <a16:creationId xmlns:a16="http://schemas.microsoft.com/office/drawing/2014/main" id="{A281674C-35D9-4D93-9476-FF9FB5904D12}"/>
              </a:ext>
            </a:extLst>
          </p:cNvPr>
          <p:cNvSpPr>
            <a:spLocks noGrp="1"/>
          </p:cNvSpPr>
          <p:nvPr>
            <p:ph type="body" idx="1"/>
          </p:nvPr>
        </p:nvSpPr>
        <p:spPr/>
        <p:txBody>
          <a:bodyPr>
            <a:normAutofit fontScale="70000" lnSpcReduction="20000"/>
          </a:bodyPr>
          <a:lstStyle/>
          <a:p>
            <a:r>
              <a:rPr lang="ro-RO" dirty="0"/>
              <a:t>MĂSURI ACTIVE </a:t>
            </a:r>
          </a:p>
          <a:p>
            <a:r>
              <a:rPr lang="ro-RO" dirty="0"/>
              <a:t>DE OCUPARE A FORȚEI DE MUNCĂ </a:t>
            </a:r>
          </a:p>
          <a:p>
            <a:r>
              <a:rPr lang="ro-RO" dirty="0"/>
              <a:t>ȘI DE PROTECȚIE SOCIALĂ</a:t>
            </a:r>
          </a:p>
        </p:txBody>
      </p:sp>
      <p:sp>
        <p:nvSpPr>
          <p:cNvPr id="4" name="Footer Placeholder 3">
            <a:extLst>
              <a:ext uri="{FF2B5EF4-FFF2-40B4-BE49-F238E27FC236}">
                <a16:creationId xmlns:a16="http://schemas.microsoft.com/office/drawing/2014/main" id="{DE2F293D-6491-4975-87BC-599652B5CA9C}"/>
              </a:ext>
            </a:extLst>
          </p:cNvPr>
          <p:cNvSpPr>
            <a:spLocks noGrp="1"/>
          </p:cNvSpPr>
          <p:nvPr>
            <p:ph type="ftr" sz="quarter" idx="11"/>
          </p:nvPr>
        </p:nvSpPr>
        <p:spPr/>
        <p:txBody>
          <a:bodyPr/>
          <a:lstStyle/>
          <a:p>
            <a:r>
              <a:rPr lang="en-US" b="1"/>
              <a:t>Planul Național de Investiții și Relansare Economică, Guvernul României - Iulie 2020</a:t>
            </a:r>
            <a:endParaRPr lang="en-US" b="1" dirty="0"/>
          </a:p>
        </p:txBody>
      </p:sp>
    </p:spTree>
    <p:extLst>
      <p:ext uri="{BB962C8B-B14F-4D97-AF65-F5344CB8AC3E}">
        <p14:creationId xmlns:p14="http://schemas.microsoft.com/office/powerpoint/2010/main" val="5935295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DF9F5-C040-488D-B17C-3677C217ED36}"/>
              </a:ext>
            </a:extLst>
          </p:cNvPr>
          <p:cNvSpPr>
            <a:spLocks noGrp="1"/>
          </p:cNvSpPr>
          <p:nvPr>
            <p:ph type="title"/>
          </p:nvPr>
        </p:nvSpPr>
        <p:spPr/>
        <p:txBody>
          <a:bodyPr/>
          <a:lstStyle/>
          <a:p>
            <a:r>
              <a:rPr lang="ro-RO" dirty="0"/>
              <a:t>Măsuri de sprijin pentru angajați și companii pentru reluarea activităților economice</a:t>
            </a:r>
            <a:endParaRPr lang="en-US" dirty="0"/>
          </a:p>
        </p:txBody>
      </p:sp>
      <p:sp>
        <p:nvSpPr>
          <p:cNvPr id="3" name="Content Placeholder 2">
            <a:extLst>
              <a:ext uri="{FF2B5EF4-FFF2-40B4-BE49-F238E27FC236}">
                <a16:creationId xmlns:a16="http://schemas.microsoft.com/office/drawing/2014/main" id="{76D78B63-6593-4569-8543-948B7C7447AF}"/>
              </a:ext>
            </a:extLst>
          </p:cNvPr>
          <p:cNvSpPr>
            <a:spLocks noGrp="1"/>
          </p:cNvSpPr>
          <p:nvPr>
            <p:ph idx="1"/>
          </p:nvPr>
        </p:nvSpPr>
        <p:spPr>
          <a:xfrm>
            <a:off x="1484310" y="2130642"/>
            <a:ext cx="10018713" cy="4249783"/>
          </a:xfrm>
        </p:spPr>
        <p:txBody>
          <a:bodyPr>
            <a:normAutofit fontScale="70000" lnSpcReduction="20000"/>
          </a:bodyPr>
          <a:lstStyle/>
          <a:p>
            <a:r>
              <a:rPr lang="ro-RO" dirty="0"/>
              <a:t>Prelungirea indemnizației de șomaj tehnic</a:t>
            </a:r>
          </a:p>
          <a:p>
            <a:pPr lvl="1"/>
            <a:r>
              <a:rPr lang="ro-RO" dirty="0"/>
              <a:t>Continuarea măsurii privind acordarea indemnizației de șomaj tehnic pentru angajatorii/profesioniștii a căror activitate este suspendată.</a:t>
            </a:r>
            <a:r>
              <a:rPr lang="ro-RO" b="1" dirty="0"/>
              <a:t> Impact: 850 mil. lei/lună.</a:t>
            </a:r>
          </a:p>
          <a:p>
            <a:r>
              <a:rPr lang="en-US" dirty="0" err="1"/>
              <a:t>Stimularea</a:t>
            </a:r>
            <a:r>
              <a:rPr lang="en-US" dirty="0"/>
              <a:t> </a:t>
            </a:r>
            <a:r>
              <a:rPr lang="en-US" dirty="0" err="1"/>
              <a:t>reluării</a:t>
            </a:r>
            <a:r>
              <a:rPr lang="en-US" dirty="0"/>
              <a:t> </a:t>
            </a:r>
            <a:r>
              <a:rPr lang="en-US" dirty="0" err="1"/>
              <a:t>activităților</a:t>
            </a:r>
            <a:r>
              <a:rPr lang="en-US" dirty="0"/>
              <a:t> </a:t>
            </a:r>
            <a:r>
              <a:rPr lang="en-US" dirty="0" err="1"/>
              <a:t>economice</a:t>
            </a:r>
            <a:r>
              <a:rPr lang="en-US" dirty="0"/>
              <a:t> </a:t>
            </a:r>
            <a:r>
              <a:rPr lang="en-US" dirty="0" err="1"/>
              <a:t>și</a:t>
            </a:r>
            <a:r>
              <a:rPr lang="en-US" dirty="0"/>
              <a:t> a </a:t>
            </a:r>
            <a:r>
              <a:rPr lang="en-US" dirty="0" err="1"/>
              <a:t>ocupării</a:t>
            </a:r>
            <a:endParaRPr lang="ro-RO" dirty="0"/>
          </a:p>
          <a:p>
            <a:pPr lvl="1"/>
            <a:r>
              <a:rPr lang="ro-RO" dirty="0"/>
              <a:t>Pentru beneficiarii indemnizației de șomaj tehnic care își reiau activitatea se acordă o sumă</a:t>
            </a:r>
            <a:r>
              <a:rPr lang="ro-RO" b="1" dirty="0"/>
              <a:t> </a:t>
            </a:r>
            <a:r>
              <a:rPr lang="ro-RO" dirty="0"/>
              <a:t>în cuantum de 41,5% din salariul brut al angajatului (maxim 41,5% din câștigul salarial mediu brut pe țară) pe o durată de 3 luni</a:t>
            </a:r>
            <a:r>
              <a:rPr lang="ro-RO" b="1" dirty="0"/>
              <a:t>. Impact: 3,</a:t>
            </a:r>
            <a:r>
              <a:rPr lang="en-US" b="1" dirty="0"/>
              <a:t>35</a:t>
            </a:r>
            <a:r>
              <a:rPr lang="ro-RO" b="1" dirty="0"/>
              <a:t> mld. lei.</a:t>
            </a:r>
            <a:endParaRPr lang="ro-RO" dirty="0"/>
          </a:p>
          <a:p>
            <a:r>
              <a:rPr lang="ro-RO" dirty="0"/>
              <a:t>Sprijin pentru program flexibil de muncă</a:t>
            </a:r>
          </a:p>
          <a:p>
            <a:pPr lvl="1"/>
            <a:r>
              <a:rPr lang="ro-RO" dirty="0"/>
              <a:t>Guvernul va asigura plata unei indemnizații în valoare de 75% din diferența dintre salariul brut al unui angajat prevăzut în contractul individual de muncă dinaintea reducerii programului și salariul brut aferent orelor de muncă efectiv prestate ca urmare a reducerii progamului de lucru. Măsura se aplică companiilor a căror cifră de afaceri a scăzut cu cel puțin 10% comparativ cu luna similară a anului anterior. Finanțarea acestei măsuri se va acoperi prin Programul SURE.</a:t>
            </a:r>
          </a:p>
          <a:p>
            <a:r>
              <a:rPr lang="ro-RO" dirty="0"/>
              <a:t>Granturi pentru formarea profesională a angajaților</a:t>
            </a:r>
          </a:p>
          <a:p>
            <a:pPr lvl="1"/>
            <a:r>
              <a:rPr lang="en-US" dirty="0"/>
              <a:t>Schema de </a:t>
            </a:r>
            <a:r>
              <a:rPr lang="en-US" dirty="0" err="1"/>
              <a:t>finanțare</a:t>
            </a:r>
            <a:r>
              <a:rPr lang="en-US" dirty="0"/>
              <a:t> se </a:t>
            </a:r>
            <a:r>
              <a:rPr lang="en-US" dirty="0" err="1"/>
              <a:t>adresează</a:t>
            </a:r>
            <a:r>
              <a:rPr lang="en-US" dirty="0"/>
              <a:t> </a:t>
            </a:r>
            <a:r>
              <a:rPr lang="en-US" dirty="0" err="1"/>
              <a:t>angajatorilor</a:t>
            </a:r>
            <a:r>
              <a:rPr lang="en-US" dirty="0"/>
              <a:t> care </a:t>
            </a:r>
            <a:r>
              <a:rPr lang="en-US" dirty="0" err="1"/>
              <a:t>investesc</a:t>
            </a:r>
            <a:r>
              <a:rPr lang="en-US" dirty="0"/>
              <a:t> </a:t>
            </a:r>
            <a:r>
              <a:rPr lang="en-US" dirty="0" err="1"/>
              <a:t>în</a:t>
            </a:r>
            <a:r>
              <a:rPr lang="en-US" dirty="0"/>
              <a:t> </a:t>
            </a:r>
            <a:r>
              <a:rPr lang="en-US" dirty="0" err="1"/>
              <a:t>formarea</a:t>
            </a:r>
            <a:r>
              <a:rPr lang="en-US" dirty="0"/>
              <a:t> </a:t>
            </a:r>
            <a:r>
              <a:rPr lang="en-US" dirty="0" err="1"/>
              <a:t>profesională</a:t>
            </a:r>
            <a:r>
              <a:rPr lang="en-US" dirty="0"/>
              <a:t> a </a:t>
            </a:r>
            <a:r>
              <a:rPr lang="en-US" dirty="0" err="1"/>
              <a:t>propriilor</a:t>
            </a:r>
            <a:r>
              <a:rPr lang="en-US" dirty="0"/>
              <a:t> </a:t>
            </a:r>
            <a:r>
              <a:rPr lang="en-US" dirty="0" err="1"/>
              <a:t>salariați</a:t>
            </a:r>
            <a:r>
              <a:rPr lang="en-US" dirty="0"/>
              <a:t>. </a:t>
            </a:r>
            <a:r>
              <a:rPr lang="en-US" dirty="0" err="1"/>
              <a:t>Aceștia</a:t>
            </a:r>
            <a:r>
              <a:rPr lang="en-US" dirty="0"/>
              <a:t> </a:t>
            </a:r>
            <a:r>
              <a:rPr lang="en-US" dirty="0" err="1"/>
              <a:t>beneficiază</a:t>
            </a:r>
            <a:r>
              <a:rPr lang="en-US" dirty="0"/>
              <a:t> de o </a:t>
            </a:r>
            <a:r>
              <a:rPr lang="en-US" dirty="0" err="1"/>
              <a:t>subvenție</a:t>
            </a:r>
            <a:r>
              <a:rPr lang="en-US" dirty="0"/>
              <a:t> </a:t>
            </a:r>
            <a:r>
              <a:rPr lang="en-US" dirty="0" err="1"/>
              <a:t>stabilită</a:t>
            </a:r>
            <a:r>
              <a:rPr lang="en-US" dirty="0"/>
              <a:t> </a:t>
            </a:r>
            <a:r>
              <a:rPr lang="en-US" dirty="0" err="1"/>
              <a:t>în</a:t>
            </a:r>
            <a:r>
              <a:rPr lang="en-US" dirty="0"/>
              <a:t> </a:t>
            </a:r>
            <a:r>
              <a:rPr lang="en-US" dirty="0" err="1"/>
              <a:t>funcție</a:t>
            </a:r>
            <a:r>
              <a:rPr lang="en-US" dirty="0"/>
              <a:t> de </a:t>
            </a:r>
            <a:r>
              <a:rPr lang="en-US" dirty="0" err="1"/>
              <a:t>nivelul</a:t>
            </a:r>
            <a:r>
              <a:rPr lang="en-US" dirty="0"/>
              <a:t> de </a:t>
            </a:r>
            <a:r>
              <a:rPr lang="en-US" dirty="0" err="1"/>
              <a:t>calificare</a:t>
            </a:r>
            <a:r>
              <a:rPr lang="en-US" dirty="0"/>
              <a:t> a </a:t>
            </a:r>
            <a:r>
              <a:rPr lang="en-US" dirty="0" err="1"/>
              <a:t>programului</a:t>
            </a:r>
            <a:r>
              <a:rPr lang="en-US" dirty="0"/>
              <a:t> de </a:t>
            </a:r>
            <a:r>
              <a:rPr lang="en-US" dirty="0" err="1"/>
              <a:t>formare</a:t>
            </a:r>
            <a:r>
              <a:rPr lang="en-US" dirty="0"/>
              <a:t> </a:t>
            </a:r>
            <a:r>
              <a:rPr lang="en-US" dirty="0" err="1"/>
              <a:t>parcurs</a:t>
            </a:r>
            <a:r>
              <a:rPr lang="ro-RO" dirty="0"/>
              <a:t>. Buget alocat: 150 mil. lei.</a:t>
            </a:r>
            <a:endParaRPr lang="en-US" dirty="0"/>
          </a:p>
        </p:txBody>
      </p:sp>
      <p:sp>
        <p:nvSpPr>
          <p:cNvPr id="4" name="Footer Placeholder 3">
            <a:extLst>
              <a:ext uri="{FF2B5EF4-FFF2-40B4-BE49-F238E27FC236}">
                <a16:creationId xmlns:a16="http://schemas.microsoft.com/office/drawing/2014/main" id="{9D43D1A5-FD50-414A-B9E6-EC5651C4AFD9}"/>
              </a:ext>
            </a:extLst>
          </p:cNvPr>
          <p:cNvSpPr>
            <a:spLocks noGrp="1"/>
          </p:cNvSpPr>
          <p:nvPr>
            <p:ph type="ftr" sz="quarter" idx="11"/>
          </p:nvPr>
        </p:nvSpPr>
        <p:spPr>
          <a:xfrm>
            <a:off x="2553911" y="6371547"/>
            <a:ext cx="7084177" cy="365125"/>
          </a:xfrm>
        </p:spPr>
        <p:txBody>
          <a:bodyPr/>
          <a:lstStyle/>
          <a:p>
            <a:r>
              <a:rPr lang="en-US"/>
              <a:t>Planul Național de Investiții și Relansare Economică, Guvernul României - Iulie 2020</a:t>
            </a:r>
            <a:endParaRPr lang="en-US" dirty="0"/>
          </a:p>
        </p:txBody>
      </p:sp>
    </p:spTree>
    <p:extLst>
      <p:ext uri="{BB962C8B-B14F-4D97-AF65-F5344CB8AC3E}">
        <p14:creationId xmlns:p14="http://schemas.microsoft.com/office/powerpoint/2010/main" val="1926808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B53D8-5FC6-4249-BD48-C385AACC47FD}"/>
              </a:ext>
            </a:extLst>
          </p:cNvPr>
          <p:cNvSpPr>
            <a:spLocks noGrp="1"/>
          </p:cNvSpPr>
          <p:nvPr>
            <p:ph type="title"/>
          </p:nvPr>
        </p:nvSpPr>
        <p:spPr/>
        <p:txBody>
          <a:bodyPr/>
          <a:lstStyle/>
          <a:p>
            <a:r>
              <a:rPr lang="ro-RO" dirty="0"/>
              <a:t>Schimbarea paradigmei de dezvoltare</a:t>
            </a:r>
            <a:endParaRPr lang="en-US" dirty="0"/>
          </a:p>
        </p:txBody>
      </p:sp>
      <p:sp>
        <p:nvSpPr>
          <p:cNvPr id="3" name="Content Placeholder 2">
            <a:extLst>
              <a:ext uri="{FF2B5EF4-FFF2-40B4-BE49-F238E27FC236}">
                <a16:creationId xmlns:a16="http://schemas.microsoft.com/office/drawing/2014/main" id="{ECA359FB-3E92-424C-B3D3-8397AABD8E9F}"/>
              </a:ext>
            </a:extLst>
          </p:cNvPr>
          <p:cNvSpPr>
            <a:spLocks noGrp="1"/>
          </p:cNvSpPr>
          <p:nvPr>
            <p:ph idx="1"/>
          </p:nvPr>
        </p:nvSpPr>
        <p:spPr>
          <a:xfrm>
            <a:off x="1484310" y="2104008"/>
            <a:ext cx="10018713" cy="4314547"/>
          </a:xfrm>
        </p:spPr>
        <p:txBody>
          <a:bodyPr>
            <a:normAutofit fontScale="70000" lnSpcReduction="20000"/>
          </a:bodyPr>
          <a:lstStyle/>
          <a:p>
            <a:r>
              <a:rPr lang="ro-RO" dirty="0"/>
              <a:t>Criza sanitară și economică provocată de pandemia globală cu Covid-19 a arătat </a:t>
            </a:r>
            <a:r>
              <a:rPr lang="ro-RO" b="1" dirty="0"/>
              <a:t>vulnerabilitățile României </a:t>
            </a:r>
            <a:r>
              <a:rPr lang="ro-RO" dirty="0"/>
              <a:t>determinate de modelul de dezvoltare promovat de guvernările anterioare.</a:t>
            </a:r>
          </a:p>
          <a:p>
            <a:r>
              <a:rPr lang="ro-RO" dirty="0"/>
              <a:t>Doar prin intervenția promptă și susținută a Guvernului și prin conformarea voluntară a românilor la măsurile adoptate de autorități, răspândirea infecțiilor cu Coronavirus a fost limitată și controlată </a:t>
            </a:r>
            <a:r>
              <a:rPr lang="en-US" dirty="0" err="1"/>
              <a:t>eficient</a:t>
            </a:r>
            <a:r>
              <a:rPr lang="en-US" dirty="0"/>
              <a:t> </a:t>
            </a:r>
            <a:r>
              <a:rPr lang="ro-RO" dirty="0"/>
              <a:t>iar economia a fost salvată de la colaps prin măsuri de sprijin pentru companii și angajați. </a:t>
            </a:r>
          </a:p>
          <a:p>
            <a:r>
              <a:rPr lang="ro-RO" dirty="0"/>
              <a:t>Modelul de dezvoltare a României bazat doar pe consumul populației, determinat de politicile p</a:t>
            </a:r>
            <a:r>
              <a:rPr lang="en-US" dirty="0" err="1"/>
              <a:t>ro-ciclice</a:t>
            </a:r>
            <a:r>
              <a:rPr lang="ro-RO" dirty="0"/>
              <a:t> ale guvernărilor anterioare, trebuie schimbat într-un </a:t>
            </a:r>
            <a:r>
              <a:rPr lang="ro-RO" b="1" dirty="0"/>
              <a:t>nou model de creștere economică </a:t>
            </a:r>
            <a:r>
              <a:rPr lang="en-US" dirty="0" err="1"/>
              <a:t>axat</a:t>
            </a:r>
            <a:r>
              <a:rPr lang="en-US" b="1" dirty="0"/>
              <a:t> </a:t>
            </a:r>
            <a:r>
              <a:rPr lang="ro-RO" dirty="0"/>
              <a:t>pe:</a:t>
            </a:r>
          </a:p>
          <a:p>
            <a:pPr lvl="1"/>
            <a:r>
              <a:rPr lang="ro-RO" dirty="0"/>
              <a:t>stimularea și dezvoltarea capitalului autohton și a competitivității companiilor românești</a:t>
            </a:r>
          </a:p>
          <a:p>
            <a:pPr lvl="1"/>
            <a:r>
              <a:rPr lang="ro-RO" dirty="0"/>
              <a:t>investiții în domenii strategice ale infrastructurii publice</a:t>
            </a:r>
          </a:p>
          <a:p>
            <a:pPr lvl="1"/>
            <a:r>
              <a:rPr lang="ro-RO" dirty="0"/>
              <a:t>transformarea digitală a economiei și a administrației publice </a:t>
            </a:r>
          </a:p>
          <a:p>
            <a:pPr lvl="1"/>
            <a:r>
              <a:rPr lang="ro-RO" dirty="0"/>
              <a:t>pregătirea economiei pentru </a:t>
            </a:r>
            <a:r>
              <a:rPr lang="en-US" dirty="0" err="1"/>
              <a:t>noua</a:t>
            </a:r>
            <a:r>
              <a:rPr lang="en-US" dirty="0"/>
              <a:t> </a:t>
            </a:r>
            <a:r>
              <a:rPr lang="ro-RO" dirty="0"/>
              <a:t>revoluție tehnologică</a:t>
            </a:r>
          </a:p>
          <a:p>
            <a:pPr lvl="1"/>
            <a:r>
              <a:rPr lang="ro-RO" dirty="0"/>
              <a:t>tranziția către o economie durabilă</a:t>
            </a:r>
          </a:p>
          <a:p>
            <a:r>
              <a:rPr lang="ro-RO" dirty="0"/>
              <a:t>Obiectivul noului model de dezvoltare economică promovat de Guvern: realizarea convergenţei cu economiile europene, astfel încât </a:t>
            </a:r>
            <a:r>
              <a:rPr lang="ro-RO" b="1" dirty="0"/>
              <a:t>Produsul Intern Brut pe cap de locuitor la paritatea de cumpărare standard să ajungă la 87% din media UE27, la orizontul anului 2025</a:t>
            </a:r>
            <a:endParaRPr lang="ro-RO" dirty="0"/>
          </a:p>
        </p:txBody>
      </p:sp>
      <p:sp>
        <p:nvSpPr>
          <p:cNvPr id="4" name="Footer Placeholder 3">
            <a:extLst>
              <a:ext uri="{FF2B5EF4-FFF2-40B4-BE49-F238E27FC236}">
                <a16:creationId xmlns:a16="http://schemas.microsoft.com/office/drawing/2014/main" id="{E3A3CE5C-F447-408D-83D6-0FC5486223AD}"/>
              </a:ext>
            </a:extLst>
          </p:cNvPr>
          <p:cNvSpPr>
            <a:spLocks noGrp="1"/>
          </p:cNvSpPr>
          <p:nvPr>
            <p:ph type="ftr" sz="quarter" idx="11"/>
          </p:nvPr>
        </p:nvSpPr>
        <p:spPr>
          <a:xfrm>
            <a:off x="2687689" y="6492875"/>
            <a:ext cx="7084177" cy="365125"/>
          </a:xfrm>
        </p:spPr>
        <p:txBody>
          <a:bodyPr/>
          <a:lstStyle/>
          <a:p>
            <a:r>
              <a:rPr lang="en-US"/>
              <a:t>Planul Național de Investiții și Relansare Economică, Guvernul României - Iulie 2020</a:t>
            </a:r>
            <a:endParaRPr lang="en-US" dirty="0"/>
          </a:p>
        </p:txBody>
      </p:sp>
    </p:spTree>
    <p:extLst>
      <p:ext uri="{BB962C8B-B14F-4D97-AF65-F5344CB8AC3E}">
        <p14:creationId xmlns:p14="http://schemas.microsoft.com/office/powerpoint/2010/main" val="5579473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39E4C-B01E-4D5E-A69B-E22AB471A51D}"/>
              </a:ext>
            </a:extLst>
          </p:cNvPr>
          <p:cNvSpPr>
            <a:spLocks noGrp="1"/>
          </p:cNvSpPr>
          <p:nvPr>
            <p:ph type="title"/>
          </p:nvPr>
        </p:nvSpPr>
        <p:spPr>
          <a:xfrm>
            <a:off x="1484310" y="144436"/>
            <a:ext cx="10018713" cy="1752599"/>
          </a:xfrm>
        </p:spPr>
        <p:txBody>
          <a:bodyPr/>
          <a:lstStyle/>
          <a:p>
            <a:r>
              <a:rPr lang="ro-RO" dirty="0"/>
              <a:t>Alte măsuri de sprijin pentru </a:t>
            </a:r>
            <a:br>
              <a:rPr lang="ro-RO" dirty="0"/>
            </a:br>
            <a:r>
              <a:rPr lang="ro-RO" dirty="0"/>
              <a:t>ocuparea forței de muncă</a:t>
            </a:r>
            <a:endParaRPr lang="en-US" dirty="0"/>
          </a:p>
        </p:txBody>
      </p:sp>
      <p:sp>
        <p:nvSpPr>
          <p:cNvPr id="3" name="Content Placeholder 2">
            <a:extLst>
              <a:ext uri="{FF2B5EF4-FFF2-40B4-BE49-F238E27FC236}">
                <a16:creationId xmlns:a16="http://schemas.microsoft.com/office/drawing/2014/main" id="{6FAD7EC8-5466-4731-8FB8-B1B2A82E754F}"/>
              </a:ext>
            </a:extLst>
          </p:cNvPr>
          <p:cNvSpPr>
            <a:spLocks noGrp="1"/>
          </p:cNvSpPr>
          <p:nvPr>
            <p:ph idx="1"/>
          </p:nvPr>
        </p:nvSpPr>
        <p:spPr>
          <a:xfrm>
            <a:off x="1484309" y="1705649"/>
            <a:ext cx="10018713" cy="4323425"/>
          </a:xfrm>
        </p:spPr>
        <p:txBody>
          <a:bodyPr>
            <a:normAutofit fontScale="70000" lnSpcReduction="20000"/>
          </a:bodyPr>
          <a:lstStyle/>
          <a:p>
            <a:r>
              <a:rPr lang="ro-RO" dirty="0"/>
              <a:t>Stimularea </a:t>
            </a:r>
            <a:r>
              <a:rPr lang="en-US" dirty="0" err="1"/>
              <a:t>ocup</a:t>
            </a:r>
            <a:r>
              <a:rPr lang="ro-RO" dirty="0"/>
              <a:t>ă</a:t>
            </a:r>
            <a:r>
              <a:rPr lang="en-US" dirty="0"/>
              <a:t>r</a:t>
            </a:r>
            <a:r>
              <a:rPr lang="ro-RO" dirty="0"/>
              <a:t>ii tinerilor, a persoanelor cu vârsta de peste 50 ani și a românilor întorși din străinătate</a:t>
            </a:r>
          </a:p>
          <a:p>
            <a:pPr lvl="1"/>
            <a:r>
              <a:rPr lang="ro-RO" dirty="0"/>
              <a:t>Se acordă un sprijin în valoare de 50% din salariul brut al angajatului dar nu mai mult de 2500 lei pentru angajatorii care încadrează în muncă: Tineri cu vârsta cuprinsă între 16 și 29 ani;</a:t>
            </a:r>
            <a:r>
              <a:rPr lang="en-US" dirty="0"/>
              <a:t> </a:t>
            </a:r>
            <a:r>
              <a:rPr lang="ro-RO" dirty="0"/>
              <a:t>Persoanele cu vârsta de peste 50 ani ale căror raporturi de muncă au încetat în perioada stării de urgență;</a:t>
            </a:r>
            <a:r>
              <a:rPr lang="en-US" dirty="0"/>
              <a:t> </a:t>
            </a:r>
            <a:r>
              <a:rPr lang="ro-RO" dirty="0"/>
              <a:t>Cetățeni români cărora le-au încetat raporturile de muncă cu angajatori străini, din motive neimputabile lor. </a:t>
            </a:r>
          </a:p>
          <a:p>
            <a:r>
              <a:rPr lang="en-US" dirty="0" err="1"/>
              <a:t>Măsuri</a:t>
            </a:r>
            <a:r>
              <a:rPr lang="en-US" dirty="0"/>
              <a:t> active pentru </a:t>
            </a:r>
            <a:r>
              <a:rPr lang="en-US" dirty="0" err="1"/>
              <a:t>lucrătorii</a:t>
            </a:r>
            <a:r>
              <a:rPr lang="en-US" dirty="0"/>
              <a:t> </a:t>
            </a:r>
            <a:r>
              <a:rPr lang="en-US" dirty="0" err="1"/>
              <a:t>sezonieri</a:t>
            </a:r>
            <a:r>
              <a:rPr lang="en-US" dirty="0"/>
              <a:t> </a:t>
            </a:r>
            <a:r>
              <a:rPr lang="en-US" dirty="0" err="1"/>
              <a:t>și</a:t>
            </a:r>
            <a:r>
              <a:rPr lang="en-US" dirty="0"/>
              <a:t> </a:t>
            </a:r>
            <a:r>
              <a:rPr lang="en-US" dirty="0" err="1"/>
              <a:t>zilieri</a:t>
            </a:r>
            <a:r>
              <a:rPr lang="ro-RO" dirty="0"/>
              <a:t> din domeniile agriculturii</a:t>
            </a:r>
            <a:r>
              <a:rPr lang="en-US" dirty="0"/>
              <a:t>, </a:t>
            </a:r>
            <a:r>
              <a:rPr lang="ro-RO" dirty="0"/>
              <a:t>HoReCa</a:t>
            </a:r>
            <a:r>
              <a:rPr lang="en-US" dirty="0"/>
              <a:t> </a:t>
            </a:r>
            <a:r>
              <a:rPr lang="ro-RO" dirty="0"/>
              <a:t>și</a:t>
            </a:r>
            <a:r>
              <a:rPr lang="en-US" dirty="0"/>
              <a:t> </a:t>
            </a:r>
            <a:r>
              <a:rPr lang="en-US" dirty="0" err="1"/>
              <a:t>turism</a:t>
            </a:r>
            <a:r>
              <a:rPr lang="ro-RO" dirty="0"/>
              <a:t>ului</a:t>
            </a:r>
          </a:p>
          <a:p>
            <a:pPr lvl="1"/>
            <a:r>
              <a:rPr lang="ro-RO" b="1" dirty="0"/>
              <a:t>Protejarea angajaților</a:t>
            </a:r>
            <a:r>
              <a:rPr lang="ro-RO" dirty="0"/>
              <a:t> prin acordarea unor măsuri de sprijin suplimentare pentru: </a:t>
            </a:r>
          </a:p>
          <a:p>
            <a:pPr lvl="1"/>
            <a:r>
              <a:rPr lang="en-US" dirty="0" err="1"/>
              <a:t>Persoanele</a:t>
            </a:r>
            <a:r>
              <a:rPr lang="en-US" dirty="0"/>
              <a:t> care au </a:t>
            </a:r>
            <a:r>
              <a:rPr lang="en-US" dirty="0" err="1"/>
              <a:t>desfășurat</a:t>
            </a:r>
            <a:r>
              <a:rPr lang="en-US" dirty="0"/>
              <a:t> </a:t>
            </a:r>
            <a:r>
              <a:rPr lang="en-US" dirty="0" err="1"/>
              <a:t>activități</a:t>
            </a:r>
            <a:r>
              <a:rPr lang="en-US" dirty="0"/>
              <a:t> ca </a:t>
            </a:r>
            <a:r>
              <a:rPr lang="en-US" dirty="0" err="1"/>
              <a:t>zilieri</a:t>
            </a:r>
            <a:r>
              <a:rPr lang="en-US" dirty="0"/>
              <a:t> </a:t>
            </a:r>
            <a:r>
              <a:rPr lang="en-US" dirty="0" err="1"/>
              <a:t>în</a:t>
            </a:r>
            <a:r>
              <a:rPr lang="en-US" dirty="0"/>
              <a:t> </a:t>
            </a:r>
            <a:r>
              <a:rPr lang="en-US" dirty="0" err="1"/>
              <a:t>luna</a:t>
            </a:r>
            <a:r>
              <a:rPr lang="en-US" dirty="0"/>
              <a:t> </a:t>
            </a:r>
            <a:r>
              <a:rPr lang="en-US" dirty="0" err="1"/>
              <a:t>anterioară</a:t>
            </a:r>
            <a:r>
              <a:rPr lang="en-US" dirty="0"/>
              <a:t> </a:t>
            </a:r>
            <a:r>
              <a:rPr lang="en-US" dirty="0" err="1"/>
              <a:t>solicitării</a:t>
            </a:r>
            <a:r>
              <a:rPr lang="en-US" dirty="0"/>
              <a:t>; </a:t>
            </a:r>
            <a:r>
              <a:rPr lang="en-US" dirty="0" err="1"/>
              <a:t>Persoanele</a:t>
            </a:r>
            <a:r>
              <a:rPr lang="en-US" dirty="0"/>
              <a:t> care </a:t>
            </a:r>
            <a:r>
              <a:rPr lang="en-US" dirty="0" err="1"/>
              <a:t>desfășoară</a:t>
            </a:r>
            <a:r>
              <a:rPr lang="en-US" dirty="0"/>
              <a:t> </a:t>
            </a:r>
            <a:r>
              <a:rPr lang="en-US" dirty="0" err="1"/>
              <a:t>activități</a:t>
            </a:r>
            <a:r>
              <a:rPr lang="en-US" dirty="0"/>
              <a:t> </a:t>
            </a:r>
            <a:r>
              <a:rPr lang="en-US" dirty="0" err="1"/>
              <a:t>sezoniere</a:t>
            </a:r>
            <a:r>
              <a:rPr lang="en-US" dirty="0"/>
              <a:t> </a:t>
            </a:r>
            <a:r>
              <a:rPr lang="en-US" dirty="0" err="1"/>
              <a:t>în</a:t>
            </a:r>
            <a:r>
              <a:rPr lang="en-US" dirty="0"/>
              <a:t> </a:t>
            </a:r>
            <a:r>
              <a:rPr lang="en-US" dirty="0" err="1"/>
              <a:t>baza</a:t>
            </a:r>
            <a:r>
              <a:rPr lang="en-US" dirty="0"/>
              <a:t> </a:t>
            </a:r>
            <a:r>
              <a:rPr lang="en-US" dirty="0" err="1"/>
              <a:t>unor</a:t>
            </a:r>
            <a:r>
              <a:rPr lang="en-US" dirty="0"/>
              <a:t> </a:t>
            </a:r>
            <a:r>
              <a:rPr lang="en-US" dirty="0" err="1"/>
              <a:t>contracte</a:t>
            </a:r>
            <a:r>
              <a:rPr lang="en-US" dirty="0"/>
              <a:t> </a:t>
            </a:r>
            <a:r>
              <a:rPr lang="en-US" dirty="0" err="1"/>
              <a:t>individuale</a:t>
            </a:r>
            <a:r>
              <a:rPr lang="en-US" dirty="0"/>
              <a:t> de </a:t>
            </a:r>
            <a:r>
              <a:rPr lang="en-US" dirty="0" err="1"/>
              <a:t>muncă</a:t>
            </a:r>
            <a:r>
              <a:rPr lang="en-US" dirty="0"/>
              <a:t>, pe </a:t>
            </a:r>
            <a:r>
              <a:rPr lang="en-US" dirty="0" err="1"/>
              <a:t>perioadă</a:t>
            </a:r>
            <a:r>
              <a:rPr lang="en-US" dirty="0"/>
              <a:t> </a:t>
            </a:r>
            <a:r>
              <a:rPr lang="en-US" dirty="0" err="1"/>
              <a:t>determinat</a:t>
            </a:r>
            <a:r>
              <a:rPr lang="ro-RO" dirty="0"/>
              <a:t>ă</a:t>
            </a:r>
            <a:r>
              <a:rPr lang="en-US" dirty="0"/>
              <a:t> de </a:t>
            </a:r>
            <a:r>
              <a:rPr lang="en-US" dirty="0" err="1"/>
              <a:t>cel</a:t>
            </a:r>
            <a:r>
              <a:rPr lang="en-US" dirty="0"/>
              <a:t> </a:t>
            </a:r>
            <a:r>
              <a:rPr lang="en-US" dirty="0" err="1"/>
              <a:t>puțin</a:t>
            </a:r>
            <a:r>
              <a:rPr lang="en-US" dirty="0"/>
              <a:t> 3 </a:t>
            </a:r>
            <a:r>
              <a:rPr lang="en-US" dirty="0" err="1"/>
              <a:t>luni</a:t>
            </a:r>
            <a:r>
              <a:rPr lang="ro-RO" dirty="0"/>
              <a:t>. </a:t>
            </a:r>
          </a:p>
          <a:p>
            <a:r>
              <a:rPr lang="en-US" dirty="0" err="1"/>
              <a:t>Locuri</a:t>
            </a:r>
            <a:r>
              <a:rPr lang="en-US" dirty="0"/>
              <a:t> de </a:t>
            </a:r>
            <a:r>
              <a:rPr lang="en-US" dirty="0" err="1"/>
              <a:t>muncă</a:t>
            </a:r>
            <a:r>
              <a:rPr lang="en-US" dirty="0"/>
              <a:t> pentru </a:t>
            </a:r>
            <a:r>
              <a:rPr lang="en-US" dirty="0" err="1"/>
              <a:t>tineri</a:t>
            </a:r>
            <a:r>
              <a:rPr lang="ro-RO" dirty="0"/>
              <a:t> </a:t>
            </a:r>
            <a:endParaRPr lang="ro-RO" dirty="0">
              <a:highlight>
                <a:srgbClr val="FFFF00"/>
              </a:highlight>
            </a:endParaRPr>
          </a:p>
          <a:p>
            <a:pPr lvl="1"/>
            <a:r>
              <a:rPr lang="ro-RO" dirty="0"/>
              <a:t>Valoarea granturilor acordate pentru acțiuni antreprenoriale: 25.000 euro pentru susținerea locurilor de muncă destinate tinerilor. Buget: 300 mil. euro.</a:t>
            </a:r>
          </a:p>
          <a:p>
            <a:r>
              <a:rPr lang="en-US" dirty="0"/>
              <a:t>S</a:t>
            </a:r>
            <a:r>
              <a:rPr lang="ro-RO" dirty="0" err="1"/>
              <a:t>timularea</a:t>
            </a:r>
            <a:r>
              <a:rPr lang="ro-RO" dirty="0"/>
              <a:t> desfășurării muncii în regim de</a:t>
            </a:r>
            <a:r>
              <a:rPr lang="en-US" dirty="0"/>
              <a:t> </a:t>
            </a:r>
            <a:r>
              <a:rPr lang="en-US" dirty="0" err="1"/>
              <a:t>telemunc</a:t>
            </a:r>
            <a:r>
              <a:rPr lang="ro-RO" dirty="0"/>
              <a:t>ă</a:t>
            </a:r>
          </a:p>
          <a:p>
            <a:pPr lvl="1"/>
            <a:r>
              <a:rPr lang="ro-RO" dirty="0"/>
              <a:t>Acordarea unui sprijin în valoare de </a:t>
            </a:r>
            <a:r>
              <a:rPr lang="ro-RO" b="1" dirty="0"/>
              <a:t>500 euro/angajat</a:t>
            </a:r>
            <a:r>
              <a:rPr lang="ro-RO" dirty="0"/>
              <a:t> pentru achiziționarea de echipamente IT pentru angajații care desfăș</a:t>
            </a:r>
            <a:r>
              <a:rPr lang="en-US" dirty="0"/>
              <a:t>oar</a:t>
            </a:r>
            <a:r>
              <a:rPr lang="ro-RO" dirty="0"/>
              <a:t>ă activități în regim de telemuncă în perioada stării de urgență/alertă.</a:t>
            </a:r>
            <a:endParaRPr lang="en-US" dirty="0"/>
          </a:p>
        </p:txBody>
      </p:sp>
      <p:sp>
        <p:nvSpPr>
          <p:cNvPr id="4" name="Footer Placeholder 3">
            <a:extLst>
              <a:ext uri="{FF2B5EF4-FFF2-40B4-BE49-F238E27FC236}">
                <a16:creationId xmlns:a16="http://schemas.microsoft.com/office/drawing/2014/main" id="{23358FA9-4B81-4B4B-A36C-77D7E5712250}"/>
              </a:ext>
            </a:extLst>
          </p:cNvPr>
          <p:cNvSpPr>
            <a:spLocks noGrp="1"/>
          </p:cNvSpPr>
          <p:nvPr>
            <p:ph type="ftr" sz="quarter" idx="11"/>
          </p:nvPr>
        </p:nvSpPr>
        <p:spPr>
          <a:xfrm>
            <a:off x="2553911" y="6451446"/>
            <a:ext cx="7084177" cy="365125"/>
          </a:xfrm>
        </p:spPr>
        <p:txBody>
          <a:bodyPr/>
          <a:lstStyle/>
          <a:p>
            <a:r>
              <a:rPr lang="en-US"/>
              <a:t>Planul Național de Investiții și Relansare Economică, Guvernul României - Iulie 2020</a:t>
            </a:r>
            <a:endParaRPr lang="en-US" dirty="0"/>
          </a:p>
        </p:txBody>
      </p:sp>
    </p:spTree>
    <p:extLst>
      <p:ext uri="{BB962C8B-B14F-4D97-AF65-F5344CB8AC3E}">
        <p14:creationId xmlns:p14="http://schemas.microsoft.com/office/powerpoint/2010/main" val="36109940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5F98C-6605-4EF6-A70D-C537B95474D4}"/>
              </a:ext>
            </a:extLst>
          </p:cNvPr>
          <p:cNvSpPr>
            <a:spLocks noGrp="1"/>
          </p:cNvSpPr>
          <p:nvPr>
            <p:ph type="title"/>
          </p:nvPr>
        </p:nvSpPr>
        <p:spPr/>
        <p:txBody>
          <a:bodyPr/>
          <a:lstStyle/>
          <a:p>
            <a:r>
              <a:rPr lang="ro-RO" dirty="0"/>
              <a:t>Măsuri de protecție socială</a:t>
            </a:r>
            <a:endParaRPr lang="en-US" dirty="0"/>
          </a:p>
        </p:txBody>
      </p:sp>
      <p:sp>
        <p:nvSpPr>
          <p:cNvPr id="3" name="Content Placeholder 2">
            <a:extLst>
              <a:ext uri="{FF2B5EF4-FFF2-40B4-BE49-F238E27FC236}">
                <a16:creationId xmlns:a16="http://schemas.microsoft.com/office/drawing/2014/main" id="{E0846D28-1BF9-4DD1-B66E-0BBE48D0B0B8}"/>
              </a:ext>
            </a:extLst>
          </p:cNvPr>
          <p:cNvSpPr>
            <a:spLocks noGrp="1"/>
          </p:cNvSpPr>
          <p:nvPr>
            <p:ph idx="1"/>
          </p:nvPr>
        </p:nvSpPr>
        <p:spPr/>
        <p:txBody>
          <a:bodyPr>
            <a:normAutofit fontScale="77500" lnSpcReduction="20000"/>
          </a:bodyPr>
          <a:lstStyle/>
          <a:p>
            <a:r>
              <a:rPr lang="en-US" dirty="0" err="1"/>
              <a:t>Pachete</a:t>
            </a:r>
            <a:r>
              <a:rPr lang="en-US" dirty="0"/>
              <a:t> </a:t>
            </a:r>
            <a:r>
              <a:rPr lang="en-US" dirty="0" err="1"/>
              <a:t>alimentare</a:t>
            </a:r>
            <a:r>
              <a:rPr lang="en-US" dirty="0"/>
              <a:t> </a:t>
            </a:r>
            <a:r>
              <a:rPr lang="en-US" dirty="0" err="1"/>
              <a:t>și</a:t>
            </a:r>
            <a:r>
              <a:rPr lang="en-US" dirty="0"/>
              <a:t> de </a:t>
            </a:r>
            <a:r>
              <a:rPr lang="en-US" dirty="0" err="1"/>
              <a:t>igienă</a:t>
            </a:r>
            <a:r>
              <a:rPr lang="en-US" dirty="0"/>
              <a:t> </a:t>
            </a:r>
            <a:r>
              <a:rPr lang="en-US" dirty="0" err="1"/>
              <a:t>corporală</a:t>
            </a:r>
            <a:r>
              <a:rPr lang="en-US" dirty="0"/>
              <a:t> </a:t>
            </a:r>
            <a:r>
              <a:rPr lang="en-US" dirty="0" err="1"/>
              <a:t>pentru</a:t>
            </a:r>
            <a:r>
              <a:rPr lang="en-US" dirty="0"/>
              <a:t> </a:t>
            </a:r>
            <a:r>
              <a:rPr lang="en-US" dirty="0" err="1"/>
              <a:t>persoanele</a:t>
            </a:r>
            <a:r>
              <a:rPr lang="en-US" dirty="0"/>
              <a:t> </a:t>
            </a:r>
            <a:r>
              <a:rPr lang="en-US" dirty="0" err="1"/>
              <a:t>vulnerabile</a:t>
            </a:r>
            <a:endParaRPr lang="ro-RO" dirty="0"/>
          </a:p>
          <a:p>
            <a:pPr lvl="1"/>
            <a:r>
              <a:rPr lang="ro-RO" dirty="0"/>
              <a:t>Sprijin pentru persoanele aflate în situații de dificultate, risc de sărăcie sau cu venituri precare prin oferirea de pachete alimentare și pachete de igienă corporală; Beneficiari: 1,18 mil. persoane; Buget alocat: 225 mil. euro.</a:t>
            </a:r>
          </a:p>
          <a:p>
            <a:r>
              <a:rPr lang="en-US" dirty="0" err="1"/>
              <a:t>Vouchere</a:t>
            </a:r>
            <a:r>
              <a:rPr lang="en-US" dirty="0"/>
              <a:t> </a:t>
            </a:r>
            <a:r>
              <a:rPr lang="en-US" dirty="0" err="1"/>
              <a:t>pentru</a:t>
            </a:r>
            <a:r>
              <a:rPr lang="en-US" dirty="0"/>
              <a:t> </a:t>
            </a:r>
            <a:r>
              <a:rPr lang="en-US" dirty="0" err="1"/>
              <a:t>masă</a:t>
            </a:r>
            <a:r>
              <a:rPr lang="en-US" dirty="0"/>
              <a:t> </a:t>
            </a:r>
            <a:r>
              <a:rPr lang="en-US" dirty="0" err="1"/>
              <a:t>caldă</a:t>
            </a:r>
            <a:r>
              <a:rPr lang="ro-RO" dirty="0"/>
              <a:t> pentru</a:t>
            </a:r>
            <a:r>
              <a:rPr lang="en-US" dirty="0"/>
              <a:t> </a:t>
            </a:r>
            <a:r>
              <a:rPr lang="en-US" dirty="0" err="1"/>
              <a:t>persoane</a:t>
            </a:r>
            <a:r>
              <a:rPr lang="ro-RO" dirty="0"/>
              <a:t> în vârstă</a:t>
            </a:r>
          </a:p>
          <a:p>
            <a:pPr lvl="1"/>
            <a:r>
              <a:rPr lang="ro-RO" dirty="0"/>
              <a:t>Vouchere pentru mese calde acordate persoanelor în vârstă de peste 75 de ani care au venituri sub venitul minim garantat. Beneficiari: 250.000 persoane. Buget alocat: 100 mil. euro</a:t>
            </a:r>
          </a:p>
          <a:p>
            <a:r>
              <a:rPr lang="en-US" dirty="0" err="1"/>
              <a:t>Vouchere</a:t>
            </a:r>
            <a:r>
              <a:rPr lang="en-US" dirty="0"/>
              <a:t> </a:t>
            </a:r>
            <a:r>
              <a:rPr lang="en-US" dirty="0" err="1"/>
              <a:t>pentru</a:t>
            </a:r>
            <a:r>
              <a:rPr lang="en-US" dirty="0"/>
              <a:t> </a:t>
            </a:r>
            <a:r>
              <a:rPr lang="en-US" dirty="0" err="1"/>
              <a:t>elevi</a:t>
            </a:r>
            <a:endParaRPr lang="ro-RO" dirty="0"/>
          </a:p>
          <a:p>
            <a:pPr lvl="1"/>
            <a:r>
              <a:rPr lang="ro-RO" dirty="0"/>
              <a:t>V</a:t>
            </a:r>
            <a:r>
              <a:rPr lang="en-US" dirty="0" err="1"/>
              <a:t>ouchere</a:t>
            </a:r>
            <a:r>
              <a:rPr lang="en-US" dirty="0"/>
              <a:t> </a:t>
            </a:r>
            <a:r>
              <a:rPr lang="en-US" dirty="0" err="1"/>
              <a:t>pentru</a:t>
            </a:r>
            <a:r>
              <a:rPr lang="en-US" dirty="0"/>
              <a:t> </a:t>
            </a:r>
            <a:r>
              <a:rPr lang="en-US" dirty="0" err="1"/>
              <a:t>elevii</a:t>
            </a:r>
            <a:r>
              <a:rPr lang="en-US" dirty="0"/>
              <a:t> care </a:t>
            </a:r>
            <a:r>
              <a:rPr lang="en-US" dirty="0" err="1"/>
              <a:t>provin</a:t>
            </a:r>
            <a:r>
              <a:rPr lang="en-US" dirty="0"/>
              <a:t> din </a:t>
            </a:r>
            <a:r>
              <a:rPr lang="en-US" dirty="0" err="1"/>
              <a:t>familiile</a:t>
            </a:r>
            <a:r>
              <a:rPr lang="en-US" dirty="0"/>
              <a:t> cu </a:t>
            </a:r>
            <a:r>
              <a:rPr lang="en-US" dirty="0" err="1"/>
              <a:t>venituri</a:t>
            </a:r>
            <a:r>
              <a:rPr lang="en-US" dirty="0"/>
              <a:t> </a:t>
            </a:r>
            <a:r>
              <a:rPr lang="en-US" dirty="0" err="1"/>
              <a:t>mici</a:t>
            </a:r>
            <a:r>
              <a:rPr lang="en-US" dirty="0"/>
              <a:t> </a:t>
            </a:r>
            <a:r>
              <a:rPr lang="en-US" dirty="0" err="1"/>
              <a:t>sau</a:t>
            </a:r>
            <a:r>
              <a:rPr lang="en-US" dirty="0"/>
              <a:t> cu </a:t>
            </a:r>
            <a:r>
              <a:rPr lang="en-US" dirty="0" err="1"/>
              <a:t>venituri</a:t>
            </a:r>
            <a:r>
              <a:rPr lang="en-US" dirty="0"/>
              <a:t> sub </a:t>
            </a:r>
            <a:r>
              <a:rPr lang="en-US" dirty="0" err="1"/>
              <a:t>venitul</a:t>
            </a:r>
            <a:r>
              <a:rPr lang="en-US" dirty="0"/>
              <a:t> minim </a:t>
            </a:r>
            <a:r>
              <a:rPr lang="en-US" dirty="0" err="1"/>
              <a:t>garantat</a:t>
            </a:r>
            <a:r>
              <a:rPr lang="en-US" dirty="0"/>
              <a:t> </a:t>
            </a:r>
            <a:r>
              <a:rPr lang="en-US" dirty="0" err="1"/>
              <a:t>aflați</a:t>
            </a:r>
            <a:r>
              <a:rPr lang="en-US" dirty="0"/>
              <a:t> </a:t>
            </a:r>
            <a:r>
              <a:rPr lang="en-US" dirty="0" err="1"/>
              <a:t>în</a:t>
            </a:r>
            <a:r>
              <a:rPr lang="en-US" dirty="0"/>
              <a:t> </a:t>
            </a:r>
            <a:r>
              <a:rPr lang="en-US" dirty="0" err="1"/>
              <a:t>risc</a:t>
            </a:r>
            <a:r>
              <a:rPr lang="en-US" dirty="0"/>
              <a:t> de </a:t>
            </a:r>
            <a:r>
              <a:rPr lang="en-US" dirty="0" err="1"/>
              <a:t>sărăcie</a:t>
            </a:r>
            <a:r>
              <a:rPr lang="en-US" dirty="0"/>
              <a:t> </a:t>
            </a:r>
            <a:r>
              <a:rPr lang="en-US" dirty="0" err="1"/>
              <a:t>severă</a:t>
            </a:r>
            <a:r>
              <a:rPr lang="ro-RO" dirty="0"/>
              <a:t>,</a:t>
            </a:r>
            <a:r>
              <a:rPr lang="en-US" dirty="0"/>
              <a:t> </a:t>
            </a:r>
            <a:r>
              <a:rPr lang="en-US" dirty="0" err="1"/>
              <a:t>pentru</a:t>
            </a:r>
            <a:r>
              <a:rPr lang="en-US" dirty="0"/>
              <a:t> </a:t>
            </a:r>
            <a:r>
              <a:rPr lang="en-US" dirty="0" err="1"/>
              <a:t>achiziționarea</a:t>
            </a:r>
            <a:r>
              <a:rPr lang="en-US" dirty="0"/>
              <a:t> de </a:t>
            </a:r>
            <a:r>
              <a:rPr lang="en-US" dirty="0" err="1"/>
              <a:t>rechizite</a:t>
            </a:r>
            <a:r>
              <a:rPr lang="en-US" dirty="0"/>
              <a:t> </a:t>
            </a:r>
            <a:r>
              <a:rPr lang="en-US" dirty="0" err="1"/>
              <a:t>școlare</a:t>
            </a:r>
            <a:r>
              <a:rPr lang="en-US" dirty="0"/>
              <a:t>, </a:t>
            </a:r>
            <a:r>
              <a:rPr lang="en-US" dirty="0" err="1"/>
              <a:t>îmbrăcăminte</a:t>
            </a:r>
            <a:r>
              <a:rPr lang="en-US" dirty="0"/>
              <a:t> </a:t>
            </a:r>
            <a:r>
              <a:rPr lang="en-US" dirty="0" err="1"/>
              <a:t>și</a:t>
            </a:r>
            <a:r>
              <a:rPr lang="en-US" dirty="0"/>
              <a:t> </a:t>
            </a:r>
            <a:r>
              <a:rPr lang="en-US" dirty="0" err="1"/>
              <a:t>încălțăminte</a:t>
            </a:r>
            <a:r>
              <a:rPr lang="ro-RO" dirty="0"/>
              <a:t>. Beneficiari: 400.000 copii. Buget alocat: 30 mil. euro.</a:t>
            </a:r>
            <a:endParaRPr lang="en-US" dirty="0"/>
          </a:p>
        </p:txBody>
      </p:sp>
      <p:sp>
        <p:nvSpPr>
          <p:cNvPr id="4" name="Footer Placeholder 3">
            <a:extLst>
              <a:ext uri="{FF2B5EF4-FFF2-40B4-BE49-F238E27FC236}">
                <a16:creationId xmlns:a16="http://schemas.microsoft.com/office/drawing/2014/main" id="{59C0FA2A-F670-4B11-A976-1E37449BC8E9}"/>
              </a:ext>
            </a:extLst>
          </p:cNvPr>
          <p:cNvSpPr>
            <a:spLocks noGrp="1"/>
          </p:cNvSpPr>
          <p:nvPr>
            <p:ph type="ftr" sz="quarter" idx="11"/>
          </p:nvPr>
        </p:nvSpPr>
        <p:spPr/>
        <p:txBody>
          <a:bodyPr/>
          <a:lstStyle/>
          <a:p>
            <a:r>
              <a:rPr lang="en-US"/>
              <a:t>Planul Național de Investiții și Relansare Economică, Guvernul României - Iulie 2020</a:t>
            </a:r>
            <a:endParaRPr lang="en-US" dirty="0"/>
          </a:p>
        </p:txBody>
      </p:sp>
    </p:spTree>
    <p:extLst>
      <p:ext uri="{BB962C8B-B14F-4D97-AF65-F5344CB8AC3E}">
        <p14:creationId xmlns:p14="http://schemas.microsoft.com/office/powerpoint/2010/main" val="10196771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24FEF-96C9-4484-B929-B1757D90C2FB}"/>
              </a:ext>
            </a:extLst>
          </p:cNvPr>
          <p:cNvSpPr>
            <a:spLocks noGrp="1"/>
          </p:cNvSpPr>
          <p:nvPr>
            <p:ph type="title"/>
          </p:nvPr>
        </p:nvSpPr>
        <p:spPr/>
        <p:txBody>
          <a:bodyPr/>
          <a:lstStyle/>
          <a:p>
            <a:r>
              <a:rPr lang="ro-RO" dirty="0"/>
              <a:t>Plan</a:t>
            </a:r>
            <a:r>
              <a:rPr lang="en-US" dirty="0"/>
              <a:t>ul Na</a:t>
            </a:r>
            <a:r>
              <a:rPr lang="ro-RO" dirty="0"/>
              <a:t>țional de Investiții</a:t>
            </a:r>
            <a:endParaRPr lang="en-US" dirty="0"/>
          </a:p>
        </p:txBody>
      </p:sp>
      <p:sp>
        <p:nvSpPr>
          <p:cNvPr id="3" name="Text Placeholder 2">
            <a:extLst>
              <a:ext uri="{FF2B5EF4-FFF2-40B4-BE49-F238E27FC236}">
                <a16:creationId xmlns:a16="http://schemas.microsoft.com/office/drawing/2014/main" id="{A281674C-35D9-4D93-9476-FF9FB5904D12}"/>
              </a:ext>
            </a:extLst>
          </p:cNvPr>
          <p:cNvSpPr>
            <a:spLocks noGrp="1"/>
          </p:cNvSpPr>
          <p:nvPr>
            <p:ph type="body" idx="1"/>
          </p:nvPr>
        </p:nvSpPr>
        <p:spPr>
          <a:xfrm>
            <a:off x="2572278" y="4777380"/>
            <a:ext cx="8930748" cy="1170659"/>
          </a:xfrm>
        </p:spPr>
        <p:txBody>
          <a:bodyPr>
            <a:normAutofit fontScale="92500" lnSpcReduction="20000"/>
          </a:bodyPr>
          <a:lstStyle/>
          <a:p>
            <a:r>
              <a:rPr lang="ro-RO" dirty="0"/>
              <a:t>TRANSPORT, ENERGIE</a:t>
            </a:r>
          </a:p>
          <a:p>
            <a:r>
              <a:rPr lang="ro-RO" dirty="0"/>
              <a:t>SĂNĂTATE, EDUCAȚIE, DEZVOLTARE LOCALĂ</a:t>
            </a:r>
          </a:p>
          <a:p>
            <a:r>
              <a:rPr lang="ro-RO" dirty="0"/>
              <a:t>AGRICULTURĂ, MEDIU, SPORT</a:t>
            </a:r>
          </a:p>
          <a:p>
            <a:endParaRPr lang="ro-RO" dirty="0"/>
          </a:p>
        </p:txBody>
      </p:sp>
      <p:sp>
        <p:nvSpPr>
          <p:cNvPr id="4" name="Footer Placeholder 3">
            <a:extLst>
              <a:ext uri="{FF2B5EF4-FFF2-40B4-BE49-F238E27FC236}">
                <a16:creationId xmlns:a16="http://schemas.microsoft.com/office/drawing/2014/main" id="{DE2F293D-6491-4975-87BC-599652B5CA9C}"/>
              </a:ext>
            </a:extLst>
          </p:cNvPr>
          <p:cNvSpPr>
            <a:spLocks noGrp="1"/>
          </p:cNvSpPr>
          <p:nvPr>
            <p:ph type="ftr" sz="quarter" idx="11"/>
          </p:nvPr>
        </p:nvSpPr>
        <p:spPr/>
        <p:txBody>
          <a:bodyPr/>
          <a:lstStyle/>
          <a:p>
            <a:r>
              <a:rPr lang="en-US" b="1"/>
              <a:t>Planul Național de Investiții și Relansare Economică, Guvernul României - Iulie 2020</a:t>
            </a:r>
            <a:endParaRPr lang="en-US" b="1" dirty="0"/>
          </a:p>
        </p:txBody>
      </p:sp>
    </p:spTree>
    <p:extLst>
      <p:ext uri="{BB962C8B-B14F-4D97-AF65-F5344CB8AC3E}">
        <p14:creationId xmlns:p14="http://schemas.microsoft.com/office/powerpoint/2010/main" val="7556729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E91CA-E251-49FB-928D-D7ECCD5E7378}"/>
              </a:ext>
            </a:extLst>
          </p:cNvPr>
          <p:cNvSpPr>
            <a:spLocks noGrp="1"/>
          </p:cNvSpPr>
          <p:nvPr>
            <p:ph type="title"/>
          </p:nvPr>
        </p:nvSpPr>
        <p:spPr>
          <a:xfrm>
            <a:off x="1484310" y="367020"/>
            <a:ext cx="10018713" cy="1101054"/>
          </a:xfrm>
        </p:spPr>
        <p:txBody>
          <a:bodyPr/>
          <a:lstStyle/>
          <a:p>
            <a:r>
              <a:rPr lang="ro-RO" dirty="0"/>
              <a:t>INFRASTRUCTURA DE TRANSPORT (I)</a:t>
            </a:r>
            <a:endParaRPr lang="en-US" dirty="0"/>
          </a:p>
        </p:txBody>
      </p:sp>
      <p:sp>
        <p:nvSpPr>
          <p:cNvPr id="3" name="Content Placeholder 2">
            <a:extLst>
              <a:ext uri="{FF2B5EF4-FFF2-40B4-BE49-F238E27FC236}">
                <a16:creationId xmlns:a16="http://schemas.microsoft.com/office/drawing/2014/main" id="{873644E2-2B7C-4D06-8817-6D652F3D78A9}"/>
              </a:ext>
            </a:extLst>
          </p:cNvPr>
          <p:cNvSpPr>
            <a:spLocks noGrp="1"/>
          </p:cNvSpPr>
          <p:nvPr>
            <p:ph idx="1"/>
          </p:nvPr>
        </p:nvSpPr>
        <p:spPr>
          <a:xfrm>
            <a:off x="1484310" y="1373619"/>
            <a:ext cx="10018713" cy="5153857"/>
          </a:xfrm>
        </p:spPr>
        <p:txBody>
          <a:bodyPr>
            <a:normAutofit fontScale="77500" lnSpcReduction="20000"/>
          </a:bodyPr>
          <a:lstStyle/>
          <a:p>
            <a:r>
              <a:rPr lang="ro-RO" b="1" dirty="0"/>
              <a:t>Rutier: </a:t>
            </a:r>
            <a:r>
              <a:rPr lang="ro-RO" dirty="0"/>
              <a:t>Finalizarea lucrărilor de infrastructură </a:t>
            </a:r>
            <a:r>
              <a:rPr lang="en-US" dirty="0" err="1"/>
              <a:t>aflate</a:t>
            </a:r>
            <a:r>
              <a:rPr lang="en-US" dirty="0"/>
              <a:t> </a:t>
            </a:r>
            <a:r>
              <a:rPr lang="ro-RO" dirty="0"/>
              <a:t>în implementare - 407,3 Km de autostrăzi și drumuri expres. Cost estimat: 4,3 miliarde euro.</a:t>
            </a:r>
          </a:p>
          <a:p>
            <a:pPr lvl="1"/>
            <a:r>
              <a:rPr lang="ro-RO" b="1" dirty="0"/>
              <a:t>Sibiu – Pitești </a:t>
            </a:r>
            <a:r>
              <a:rPr lang="ro-RO" dirty="0"/>
              <a:t>(Loturi 1, 4, 5), Craiova – Pitești, </a:t>
            </a:r>
            <a:r>
              <a:rPr lang="ro-RO" b="1" dirty="0"/>
              <a:t>Autostrada Transilvania </a:t>
            </a:r>
            <a:r>
              <a:rPr lang="ro-RO" dirty="0"/>
              <a:t>(Suplacu de Barcău – Borș),  </a:t>
            </a:r>
            <a:r>
              <a:rPr lang="ro-RO" b="1" dirty="0"/>
              <a:t>Sebeș - Turda</a:t>
            </a:r>
            <a:r>
              <a:rPr lang="ro-RO" dirty="0"/>
              <a:t>, </a:t>
            </a:r>
            <a:r>
              <a:rPr lang="ro-RO" b="1" dirty="0" err="1"/>
              <a:t>AO</a:t>
            </a:r>
            <a:r>
              <a:rPr lang="ro-RO" dirty="0" err="1"/>
              <a:t>:Inelul</a:t>
            </a:r>
            <a:r>
              <a:rPr lang="ro-RO" dirty="0"/>
              <a:t> de Sud București, Varianta de ocolire Bacău, Podul peste Dunăre de la Brăila.</a:t>
            </a:r>
          </a:p>
          <a:p>
            <a:r>
              <a:rPr lang="ro-RO" dirty="0"/>
              <a:t>C</a:t>
            </a:r>
            <a:r>
              <a:rPr lang="en-US" dirty="0" err="1"/>
              <a:t>onectarea</a:t>
            </a:r>
            <a:r>
              <a:rPr lang="en-US" dirty="0"/>
              <a:t> cu </a:t>
            </a:r>
            <a:r>
              <a:rPr lang="en-US" dirty="0" err="1"/>
              <a:t>autostrăzi</a:t>
            </a:r>
            <a:r>
              <a:rPr lang="en-US" dirty="0"/>
              <a:t> a </a:t>
            </a:r>
            <a:r>
              <a:rPr lang="en-US" dirty="0" err="1"/>
              <a:t>provinciilor</a:t>
            </a:r>
            <a:r>
              <a:rPr lang="en-US" dirty="0"/>
              <a:t> </a:t>
            </a:r>
            <a:r>
              <a:rPr lang="en-US" dirty="0" err="1"/>
              <a:t>istorice</a:t>
            </a:r>
            <a:r>
              <a:rPr lang="en-US" dirty="0"/>
              <a:t> ale </a:t>
            </a:r>
            <a:r>
              <a:rPr lang="en-US" dirty="0" err="1"/>
              <a:t>României</a:t>
            </a:r>
            <a:r>
              <a:rPr lang="en-US" dirty="0"/>
              <a:t> </a:t>
            </a:r>
            <a:r>
              <a:rPr lang="en-US" dirty="0" err="1"/>
              <a:t>și</a:t>
            </a:r>
            <a:r>
              <a:rPr lang="en-US" dirty="0"/>
              <a:t> cu </a:t>
            </a:r>
            <a:r>
              <a:rPr lang="en-US" dirty="0" err="1"/>
              <a:t>rețelele</a:t>
            </a:r>
            <a:r>
              <a:rPr lang="en-US" dirty="0"/>
              <a:t> de </a:t>
            </a:r>
            <a:r>
              <a:rPr lang="en-US" dirty="0" err="1"/>
              <a:t>tran</a:t>
            </a:r>
            <a:r>
              <a:rPr lang="ro-RO" dirty="0"/>
              <a:t>s</a:t>
            </a:r>
            <a:r>
              <a:rPr lang="en-US" dirty="0"/>
              <a:t>port pan-</a:t>
            </a:r>
            <a:r>
              <a:rPr lang="en-US" dirty="0" err="1"/>
              <a:t>europene</a:t>
            </a:r>
            <a:r>
              <a:rPr lang="en-US" dirty="0"/>
              <a:t>, </a:t>
            </a:r>
            <a:r>
              <a:rPr lang="en-US" dirty="0" err="1"/>
              <a:t>prin</a:t>
            </a:r>
            <a:r>
              <a:rPr lang="en-US" dirty="0"/>
              <a:t> </a:t>
            </a:r>
            <a:r>
              <a:rPr lang="en-US" dirty="0" err="1"/>
              <a:t>demararea</a:t>
            </a:r>
            <a:r>
              <a:rPr lang="en-US" dirty="0"/>
              <a:t> </a:t>
            </a:r>
            <a:r>
              <a:rPr lang="en-US" dirty="0" err="1"/>
              <a:t>lucrărilor</a:t>
            </a:r>
            <a:r>
              <a:rPr lang="en-US" dirty="0"/>
              <a:t> la </a:t>
            </a:r>
            <a:r>
              <a:rPr lang="en-US" dirty="0" err="1"/>
              <a:t>aproximativ</a:t>
            </a:r>
            <a:r>
              <a:rPr lang="en-US" dirty="0"/>
              <a:t> 3.000 de km de </a:t>
            </a:r>
            <a:r>
              <a:rPr lang="en-US" dirty="0" err="1"/>
              <a:t>autostrăzi</a:t>
            </a:r>
            <a:r>
              <a:rPr lang="en-US" dirty="0"/>
              <a:t> </a:t>
            </a:r>
            <a:r>
              <a:rPr lang="en-US" dirty="0" err="1"/>
              <a:t>și</a:t>
            </a:r>
            <a:r>
              <a:rPr lang="en-US" dirty="0"/>
              <a:t> </a:t>
            </a:r>
            <a:r>
              <a:rPr lang="en-US" dirty="0" err="1"/>
              <a:t>drumuri</a:t>
            </a:r>
            <a:r>
              <a:rPr lang="en-US" dirty="0"/>
              <a:t> </a:t>
            </a:r>
            <a:r>
              <a:rPr lang="en-US" dirty="0" err="1"/>
              <a:t>expres</a:t>
            </a:r>
            <a:r>
              <a:rPr lang="ro-RO" dirty="0"/>
              <a:t>. Perioada: 2020 – 2030.</a:t>
            </a:r>
            <a:r>
              <a:rPr lang="en-US" dirty="0"/>
              <a:t> </a:t>
            </a:r>
            <a:r>
              <a:rPr lang="ro-RO" dirty="0"/>
              <a:t>C</a:t>
            </a:r>
            <a:r>
              <a:rPr lang="en-US" dirty="0" err="1"/>
              <a:t>ost</a:t>
            </a:r>
            <a:r>
              <a:rPr lang="en-US" dirty="0"/>
              <a:t> </a:t>
            </a:r>
            <a:r>
              <a:rPr lang="en-US" dirty="0" err="1"/>
              <a:t>estimat</a:t>
            </a:r>
            <a:r>
              <a:rPr lang="ro-RO" dirty="0"/>
              <a:t>: </a:t>
            </a:r>
            <a:r>
              <a:rPr lang="en-US" dirty="0"/>
              <a:t>31 </a:t>
            </a:r>
            <a:r>
              <a:rPr lang="en-US" dirty="0" err="1"/>
              <a:t>miliarde</a:t>
            </a:r>
            <a:r>
              <a:rPr lang="en-US" dirty="0"/>
              <a:t> euro</a:t>
            </a:r>
            <a:r>
              <a:rPr lang="ro-RO" dirty="0"/>
              <a:t>.</a:t>
            </a:r>
          </a:p>
          <a:p>
            <a:pPr lvl="1"/>
            <a:r>
              <a:rPr lang="ro-RO" b="1" dirty="0"/>
              <a:t>Sibiu – Pitești </a:t>
            </a:r>
            <a:r>
              <a:rPr lang="ro-RO" dirty="0"/>
              <a:t>(Loturi 2, 3), </a:t>
            </a:r>
            <a:r>
              <a:rPr lang="ro-RO" b="1" dirty="0"/>
              <a:t>Autostrada Transilvania: </a:t>
            </a:r>
            <a:r>
              <a:rPr lang="ro-RO" dirty="0"/>
              <a:t>Nădășelu – Suplacu de Barcău, </a:t>
            </a:r>
            <a:r>
              <a:rPr lang="ro-RO" b="1" dirty="0"/>
              <a:t>Autostrada Unirii</a:t>
            </a:r>
            <a:r>
              <a:rPr lang="ro-RO" dirty="0"/>
              <a:t>: Tg. Mureș - Iași – Ungheni, </a:t>
            </a:r>
            <a:r>
              <a:rPr lang="ro-RO" b="1" dirty="0"/>
              <a:t>A3: </a:t>
            </a:r>
            <a:r>
              <a:rPr lang="ro-RO" dirty="0"/>
              <a:t>Ploiești – Comarnic – Brașov, </a:t>
            </a:r>
            <a:r>
              <a:rPr lang="ro-RO" b="1" dirty="0"/>
              <a:t>A7: </a:t>
            </a:r>
            <a:r>
              <a:rPr lang="ro-RO" dirty="0"/>
              <a:t>Ploiești– Suceava – Siret, </a:t>
            </a:r>
            <a:r>
              <a:rPr lang="ro-RO" b="1" dirty="0"/>
              <a:t>AO: </a:t>
            </a:r>
            <a:r>
              <a:rPr lang="ro-RO" dirty="0"/>
              <a:t>Inelul de Nord București; București – Alexandria – Craiova - Lugoj, Buzău/Focșani - Brăila – Galați, Măcin – Tulcea – Constanța;</a:t>
            </a:r>
            <a:r>
              <a:rPr lang="en-US" dirty="0"/>
              <a:t> </a:t>
            </a:r>
            <a:r>
              <a:rPr lang="en-US" dirty="0" err="1"/>
              <a:t>Transregio</a:t>
            </a:r>
            <a:r>
              <a:rPr lang="en-US" dirty="0"/>
              <a:t> Gil</a:t>
            </a:r>
            <a:r>
              <a:rPr lang="ro-RO" dirty="0"/>
              <a:t>ă</a:t>
            </a:r>
            <a:r>
              <a:rPr lang="en-US" dirty="0"/>
              <a:t>u – </a:t>
            </a:r>
            <a:r>
              <a:rPr lang="ro-RO" dirty="0"/>
              <a:t>Cluj N. – </a:t>
            </a:r>
            <a:r>
              <a:rPr lang="en-US" dirty="0" err="1"/>
              <a:t>Apahida</a:t>
            </a:r>
            <a:endParaRPr lang="ro-RO" dirty="0"/>
          </a:p>
          <a:p>
            <a:r>
              <a:rPr lang="ro-RO" b="1" dirty="0"/>
              <a:t>Feroviar: </a:t>
            </a:r>
            <a:r>
              <a:rPr lang="ro-RO" dirty="0"/>
              <a:t>I</a:t>
            </a:r>
            <a:r>
              <a:rPr lang="en-US" dirty="0" err="1"/>
              <a:t>nvestiții</a:t>
            </a:r>
            <a:r>
              <a:rPr lang="en-US" dirty="0"/>
              <a:t> </a:t>
            </a:r>
            <a:r>
              <a:rPr lang="en-US" dirty="0" err="1"/>
              <a:t>în</a:t>
            </a:r>
            <a:r>
              <a:rPr lang="en-US" dirty="0"/>
              <a:t> </a:t>
            </a:r>
            <a:r>
              <a:rPr lang="en-US" dirty="0" err="1"/>
              <a:t>cca</a:t>
            </a:r>
            <a:r>
              <a:rPr lang="en-US" dirty="0"/>
              <a:t>. 3</a:t>
            </a:r>
            <a:r>
              <a:rPr lang="ro-RO" dirty="0"/>
              <a:t>.</a:t>
            </a:r>
            <a:r>
              <a:rPr lang="en-US" dirty="0"/>
              <a:t>000 km de </a:t>
            </a:r>
            <a:r>
              <a:rPr lang="en-US" dirty="0" err="1"/>
              <a:t>cale</a:t>
            </a:r>
            <a:r>
              <a:rPr lang="en-US" dirty="0"/>
              <a:t> </a:t>
            </a:r>
            <a:r>
              <a:rPr lang="en-US" dirty="0" err="1"/>
              <a:t>ferată</a:t>
            </a:r>
            <a:r>
              <a:rPr lang="en-US" dirty="0"/>
              <a:t>,</a:t>
            </a:r>
            <a:r>
              <a:rPr lang="ro-RO" dirty="0"/>
              <a:t> în perioada 2020 – 2030,</a:t>
            </a:r>
            <a:r>
              <a:rPr lang="en-US" dirty="0"/>
              <a:t> cu un cost </a:t>
            </a:r>
            <a:r>
              <a:rPr lang="en-US" dirty="0" err="1"/>
              <a:t>estimat</a:t>
            </a:r>
            <a:r>
              <a:rPr lang="en-US" dirty="0"/>
              <a:t> de </a:t>
            </a:r>
            <a:r>
              <a:rPr lang="en-US" dirty="0" err="1"/>
              <a:t>aproximativ</a:t>
            </a:r>
            <a:r>
              <a:rPr lang="en-US" dirty="0"/>
              <a:t> 18 </a:t>
            </a:r>
            <a:r>
              <a:rPr lang="en-US" dirty="0" err="1"/>
              <a:t>miliarde</a:t>
            </a:r>
            <a:r>
              <a:rPr lang="en-US" dirty="0"/>
              <a:t> </a:t>
            </a:r>
            <a:r>
              <a:rPr lang="en-US" dirty="0" err="1"/>
              <a:t>eur</a:t>
            </a:r>
            <a:r>
              <a:rPr lang="ro-RO" dirty="0"/>
              <a:t>o</a:t>
            </a:r>
          </a:p>
          <a:p>
            <a:pPr lvl="1"/>
            <a:r>
              <a:rPr lang="ro-RO" dirty="0"/>
              <a:t>Finalizarea reabilitării liniei ferate pe traseul Frontieră-Curtici-Simeria, parte componentă a Coridorului IV pan-european, pentru circulația trenurilor cu o viteză maximă de 160 km/h. </a:t>
            </a:r>
          </a:p>
          <a:p>
            <a:pPr lvl="1"/>
            <a:r>
              <a:rPr lang="ro-RO" dirty="0"/>
              <a:t>Proiecte noi de modernizare a căii ferate în scopul asigurării obiectivelor de conectivitate: Ploiești-Suceava-Dărmănești, București-Craiova-Timișoara-Arad, Suceava-Cluj Napoca, Buzău-Fetești, Port Constanța-Palas, Predeal-Brașov, Centura feroviară a Municipiului București, Cluj Napoca-Episcopia Bihor</a:t>
            </a:r>
          </a:p>
          <a:p>
            <a:pPr lvl="1"/>
            <a:r>
              <a:rPr lang="ro-RO" dirty="0"/>
              <a:t>Tren metropolitan Nădășelu – Baciu – Cluj-Napoca – Apahida – Jucu – Bonțida</a:t>
            </a:r>
            <a:endParaRPr lang="en-US" dirty="0"/>
          </a:p>
        </p:txBody>
      </p:sp>
      <p:sp>
        <p:nvSpPr>
          <p:cNvPr id="4" name="Footer Placeholder 3">
            <a:extLst>
              <a:ext uri="{FF2B5EF4-FFF2-40B4-BE49-F238E27FC236}">
                <a16:creationId xmlns:a16="http://schemas.microsoft.com/office/drawing/2014/main" id="{B58C38E7-DC22-4B43-9957-7228B2696A97}"/>
              </a:ext>
            </a:extLst>
          </p:cNvPr>
          <p:cNvSpPr>
            <a:spLocks noGrp="1"/>
          </p:cNvSpPr>
          <p:nvPr>
            <p:ph type="ftr" sz="quarter" idx="11"/>
          </p:nvPr>
        </p:nvSpPr>
        <p:spPr>
          <a:xfrm>
            <a:off x="2616668" y="6344914"/>
            <a:ext cx="7084177" cy="365125"/>
          </a:xfrm>
        </p:spPr>
        <p:txBody>
          <a:bodyPr/>
          <a:lstStyle/>
          <a:p>
            <a:r>
              <a:rPr lang="en-US"/>
              <a:t>Planul Național de Investiții și Relansare Economică, Guvernul României - Iulie 2020</a:t>
            </a:r>
            <a:endParaRPr lang="en-US" dirty="0"/>
          </a:p>
        </p:txBody>
      </p:sp>
    </p:spTree>
    <p:extLst>
      <p:ext uri="{BB962C8B-B14F-4D97-AF65-F5344CB8AC3E}">
        <p14:creationId xmlns:p14="http://schemas.microsoft.com/office/powerpoint/2010/main" val="25657885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E91CA-E251-49FB-928D-D7ECCD5E7378}"/>
              </a:ext>
            </a:extLst>
          </p:cNvPr>
          <p:cNvSpPr>
            <a:spLocks noGrp="1"/>
          </p:cNvSpPr>
          <p:nvPr>
            <p:ph type="title"/>
          </p:nvPr>
        </p:nvSpPr>
        <p:spPr>
          <a:xfrm>
            <a:off x="1484310" y="367020"/>
            <a:ext cx="10018713" cy="1101054"/>
          </a:xfrm>
        </p:spPr>
        <p:txBody>
          <a:bodyPr/>
          <a:lstStyle/>
          <a:p>
            <a:r>
              <a:rPr lang="ro-RO" dirty="0"/>
              <a:t>INFRASTRUCTURA DE TRANSPORT (II)</a:t>
            </a:r>
            <a:endParaRPr lang="en-US" dirty="0"/>
          </a:p>
        </p:txBody>
      </p:sp>
      <p:sp>
        <p:nvSpPr>
          <p:cNvPr id="3" name="Content Placeholder 2">
            <a:extLst>
              <a:ext uri="{FF2B5EF4-FFF2-40B4-BE49-F238E27FC236}">
                <a16:creationId xmlns:a16="http://schemas.microsoft.com/office/drawing/2014/main" id="{873644E2-2B7C-4D06-8817-6D652F3D78A9}"/>
              </a:ext>
            </a:extLst>
          </p:cNvPr>
          <p:cNvSpPr>
            <a:spLocks noGrp="1"/>
          </p:cNvSpPr>
          <p:nvPr>
            <p:ph idx="1"/>
          </p:nvPr>
        </p:nvSpPr>
        <p:spPr>
          <a:xfrm>
            <a:off x="1484310" y="1593908"/>
            <a:ext cx="10018713" cy="4664849"/>
          </a:xfrm>
        </p:spPr>
        <p:txBody>
          <a:bodyPr>
            <a:normAutofit fontScale="92500" lnSpcReduction="10000"/>
          </a:bodyPr>
          <a:lstStyle/>
          <a:p>
            <a:r>
              <a:rPr lang="ro-RO" dirty="0"/>
              <a:t>Metrou: Dezvoltarea noilor magistrale și extinderea magistralelor existente</a:t>
            </a:r>
          </a:p>
          <a:p>
            <a:pPr lvl="1"/>
            <a:r>
              <a:rPr lang="ro-RO" dirty="0"/>
              <a:t>Finalizare lucrări M5, lansare  M6 – tronsonul Gara de Nord – 1 Mai – Aeroport Otopeni, M4 – tronsonul Gara de Nord – Gara Progresu, extensie M2 Pipera – Petricani  și Berceni – Linia de Centură Sud</a:t>
            </a:r>
          </a:p>
          <a:p>
            <a:pPr lvl="1"/>
            <a:r>
              <a:rPr lang="en-US" dirty="0"/>
              <a:t>Metrou</a:t>
            </a:r>
            <a:r>
              <a:rPr lang="ro-RO" dirty="0"/>
              <a:t> Cluj Napoca - Magistrala: Gilău – Florești – Cluj-Napoca </a:t>
            </a:r>
          </a:p>
          <a:p>
            <a:r>
              <a:rPr lang="ro-RO" dirty="0"/>
              <a:t>Naval: Investiții totale de 4,3 mld. euro </a:t>
            </a:r>
          </a:p>
          <a:p>
            <a:pPr lvl="1"/>
            <a:r>
              <a:rPr lang="ro-RO" dirty="0"/>
              <a:t>Modernizarea și extinderea infrastructurii porturilor maritime și fluviale, cu accent pe Portul Maritim Constanța </a:t>
            </a:r>
          </a:p>
          <a:p>
            <a:pPr lvl="1"/>
            <a:r>
              <a:rPr lang="ro-RO" dirty="0"/>
              <a:t>Lucrări de dragaj, de exploatare, consolidări și alte investiții pentru asigurarea navigației pe tot parcursul Dunării, pe tot timpul anului  </a:t>
            </a:r>
          </a:p>
          <a:p>
            <a:r>
              <a:rPr lang="ro-RO" dirty="0"/>
              <a:t>Aerian: Investiții totale de 2,9 mld. euro </a:t>
            </a:r>
          </a:p>
          <a:p>
            <a:pPr lvl="1"/>
            <a:r>
              <a:rPr lang="ro-RO" dirty="0"/>
              <a:t>Extinderea și construirea de terminale pentru pasageri, cât și de zone cargo. Crearea de legături inter-modale între infrastructura aeriană, feroviară și rutieră</a:t>
            </a:r>
            <a:endParaRPr lang="en-US" dirty="0"/>
          </a:p>
        </p:txBody>
      </p:sp>
      <p:sp>
        <p:nvSpPr>
          <p:cNvPr id="4" name="Footer Placeholder 3">
            <a:extLst>
              <a:ext uri="{FF2B5EF4-FFF2-40B4-BE49-F238E27FC236}">
                <a16:creationId xmlns:a16="http://schemas.microsoft.com/office/drawing/2014/main" id="{B58C38E7-DC22-4B43-9957-7228B2696A97}"/>
              </a:ext>
            </a:extLst>
          </p:cNvPr>
          <p:cNvSpPr>
            <a:spLocks noGrp="1"/>
          </p:cNvSpPr>
          <p:nvPr>
            <p:ph type="ftr" sz="quarter" idx="11"/>
          </p:nvPr>
        </p:nvSpPr>
        <p:spPr>
          <a:xfrm>
            <a:off x="2616668" y="6344914"/>
            <a:ext cx="7084177" cy="365125"/>
          </a:xfrm>
        </p:spPr>
        <p:txBody>
          <a:bodyPr/>
          <a:lstStyle/>
          <a:p>
            <a:r>
              <a:rPr lang="en-US"/>
              <a:t>Planul Național de Investiții și Relansare Economică, Guvernul României - Iulie 2020</a:t>
            </a:r>
            <a:endParaRPr lang="en-US" dirty="0"/>
          </a:p>
        </p:txBody>
      </p:sp>
    </p:spTree>
    <p:extLst>
      <p:ext uri="{BB962C8B-B14F-4D97-AF65-F5344CB8AC3E}">
        <p14:creationId xmlns:p14="http://schemas.microsoft.com/office/powerpoint/2010/main" val="32037150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306A7-6268-4FE5-A981-9FADEC4F7289}"/>
              </a:ext>
            </a:extLst>
          </p:cNvPr>
          <p:cNvSpPr>
            <a:spLocks noGrp="1"/>
          </p:cNvSpPr>
          <p:nvPr>
            <p:ph type="title"/>
          </p:nvPr>
        </p:nvSpPr>
        <p:spPr/>
        <p:txBody>
          <a:bodyPr/>
          <a:lstStyle/>
          <a:p>
            <a:r>
              <a:rPr lang="ro-RO" dirty="0"/>
              <a:t>INFRASTRUCTURA ENERGETICĂ</a:t>
            </a:r>
            <a:endParaRPr lang="en-US" dirty="0"/>
          </a:p>
        </p:txBody>
      </p:sp>
      <p:sp>
        <p:nvSpPr>
          <p:cNvPr id="3" name="Content Placeholder 2">
            <a:extLst>
              <a:ext uri="{FF2B5EF4-FFF2-40B4-BE49-F238E27FC236}">
                <a16:creationId xmlns:a16="http://schemas.microsoft.com/office/drawing/2014/main" id="{22D39016-EE94-4014-BEBB-4EA9364F0010}"/>
              </a:ext>
            </a:extLst>
          </p:cNvPr>
          <p:cNvSpPr>
            <a:spLocks noGrp="1"/>
          </p:cNvSpPr>
          <p:nvPr>
            <p:ph idx="1"/>
          </p:nvPr>
        </p:nvSpPr>
        <p:spPr>
          <a:xfrm>
            <a:off x="1484310" y="2077375"/>
            <a:ext cx="10018713" cy="4367813"/>
          </a:xfrm>
        </p:spPr>
        <p:txBody>
          <a:bodyPr>
            <a:normAutofit fontScale="77500" lnSpcReduction="20000"/>
          </a:bodyPr>
          <a:lstStyle/>
          <a:p>
            <a:r>
              <a:rPr lang="ro-RO" dirty="0"/>
              <a:t>Valoarea investițiilor programate în Sistemul Energetic Național pentru perioada 2020 – 2025 este estimată la 12,48 miliarde euro de la producția de energie la rețele inteligente de transport și distribuție gaze naturale si electricitate.</a:t>
            </a:r>
          </a:p>
          <a:p>
            <a:pPr lvl="1"/>
            <a:r>
              <a:rPr lang="ro-RO" dirty="0"/>
              <a:t>Energie verde: parcuri eoliene onshore și offshore (2x300MW) – 4,6 mld. lei; noi capacități de producție hidro (Retezat, Vidraru, Mărișelu, Avrig, Bistra, Livezeni etc.) – 1,6 mld. lei;</a:t>
            </a:r>
          </a:p>
          <a:p>
            <a:pPr lvl="1"/>
            <a:r>
              <a:rPr lang="ro-RO" dirty="0"/>
              <a:t>Investiții strategice Romgaz în valoare de 15,69 mld. lei: centrale electrice cu turbine cu gaze (Iernut, Mintia), dezvoltarea proiectelor </a:t>
            </a:r>
            <a:r>
              <a:rPr lang="ro-RO" dirty="0" err="1"/>
              <a:t>offshore</a:t>
            </a:r>
            <a:r>
              <a:rPr lang="ro-RO" dirty="0"/>
              <a:t> Neptun Deep, Est Rapsodia și Trident de la Marea Neagră, fabrică de metanol (greenfield), noi capacități energetice în parteneriat cu companii private (Chimcomplex, Alro, Liberty Galați, etc.)</a:t>
            </a:r>
          </a:p>
          <a:p>
            <a:pPr lvl="1"/>
            <a:r>
              <a:rPr lang="ro-RO" dirty="0"/>
              <a:t>Plan de restructurare și decarbonare 2020 - 2025 al Societății Complexul Energetic Oltenia S.A în valoare de 7,2 mld. lei;</a:t>
            </a:r>
          </a:p>
          <a:p>
            <a:pPr lvl="1"/>
            <a:r>
              <a:rPr lang="ro-RO" dirty="0"/>
              <a:t>Creșterea capacității de producție a energiei electrice pe bază nucleară cu cel puțin o unitate până în 2030 și prelungirea duratei de operare a Unității 1 cu încă 30 de ani;</a:t>
            </a:r>
          </a:p>
          <a:p>
            <a:pPr lvl="1"/>
            <a:r>
              <a:rPr lang="ro-RO" dirty="0"/>
              <a:t>Creșterea capacității liniilor de transport a energiei electrice și de interconexiune transfrontalieră – cca. 4,6 mld. Lei</a:t>
            </a:r>
          </a:p>
          <a:p>
            <a:pPr lvl="1"/>
            <a:r>
              <a:rPr lang="ro-RO" dirty="0"/>
              <a:t>Investiții în sistemul național de transport al gazelor naturale și pentru interconectarea cu sistemul internațional de transport – cca. 9 mld. lei</a:t>
            </a:r>
          </a:p>
        </p:txBody>
      </p:sp>
      <p:sp>
        <p:nvSpPr>
          <p:cNvPr id="4" name="Footer Placeholder 3">
            <a:extLst>
              <a:ext uri="{FF2B5EF4-FFF2-40B4-BE49-F238E27FC236}">
                <a16:creationId xmlns:a16="http://schemas.microsoft.com/office/drawing/2014/main" id="{9524830D-07AF-430A-9899-11085DF7B74B}"/>
              </a:ext>
            </a:extLst>
          </p:cNvPr>
          <p:cNvSpPr>
            <a:spLocks noGrp="1"/>
          </p:cNvSpPr>
          <p:nvPr>
            <p:ph type="ftr" sz="quarter" idx="11"/>
          </p:nvPr>
        </p:nvSpPr>
        <p:spPr>
          <a:xfrm>
            <a:off x="2687689" y="6362670"/>
            <a:ext cx="7084177" cy="365125"/>
          </a:xfrm>
        </p:spPr>
        <p:txBody>
          <a:bodyPr/>
          <a:lstStyle/>
          <a:p>
            <a:r>
              <a:rPr lang="en-US"/>
              <a:t>Planul Național de Investiții și Relansare Economică, Guvernul României - Iulie 2020</a:t>
            </a:r>
            <a:endParaRPr lang="en-US" dirty="0"/>
          </a:p>
        </p:txBody>
      </p:sp>
    </p:spTree>
    <p:extLst>
      <p:ext uri="{BB962C8B-B14F-4D97-AF65-F5344CB8AC3E}">
        <p14:creationId xmlns:p14="http://schemas.microsoft.com/office/powerpoint/2010/main" val="19881179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53E47-2FCB-422D-8841-50D5020F9683}"/>
              </a:ext>
            </a:extLst>
          </p:cNvPr>
          <p:cNvSpPr>
            <a:spLocks noGrp="1"/>
          </p:cNvSpPr>
          <p:nvPr>
            <p:ph type="title"/>
          </p:nvPr>
        </p:nvSpPr>
        <p:spPr/>
        <p:txBody>
          <a:bodyPr/>
          <a:lstStyle/>
          <a:p>
            <a:r>
              <a:rPr lang="ro-RO" dirty="0"/>
              <a:t>INFRASTRUCTURA DE SĂNĂTATE</a:t>
            </a:r>
            <a:endParaRPr lang="en-US" dirty="0"/>
          </a:p>
        </p:txBody>
      </p:sp>
      <p:sp>
        <p:nvSpPr>
          <p:cNvPr id="3" name="Content Placeholder 2">
            <a:extLst>
              <a:ext uri="{FF2B5EF4-FFF2-40B4-BE49-F238E27FC236}">
                <a16:creationId xmlns:a16="http://schemas.microsoft.com/office/drawing/2014/main" id="{97C43235-AFCE-449C-B921-1DCE8CEEBA7E}"/>
              </a:ext>
            </a:extLst>
          </p:cNvPr>
          <p:cNvSpPr>
            <a:spLocks noGrp="1"/>
          </p:cNvSpPr>
          <p:nvPr>
            <p:ph idx="1"/>
          </p:nvPr>
        </p:nvSpPr>
        <p:spPr>
          <a:xfrm>
            <a:off x="1484310" y="2263807"/>
            <a:ext cx="10018713" cy="3527394"/>
          </a:xfrm>
        </p:spPr>
        <p:txBody>
          <a:bodyPr>
            <a:normAutofit fontScale="92500" lnSpcReduction="20000"/>
          </a:bodyPr>
          <a:lstStyle/>
          <a:p>
            <a:r>
              <a:rPr lang="ro-RO" dirty="0"/>
              <a:t>Construirea primelor 3 spitale regionale în perioada 2021 - 2027, cu o valoare totală de 1,64 miliarde euro:</a:t>
            </a:r>
          </a:p>
          <a:p>
            <a:pPr lvl="1"/>
            <a:r>
              <a:rPr lang="ro-RO" b="1" dirty="0"/>
              <a:t>Spitalul Regional de Urgență Cluj - </a:t>
            </a:r>
            <a:r>
              <a:rPr lang="ro-RO" dirty="0"/>
              <a:t>539,59 milioane euro; </a:t>
            </a:r>
          </a:p>
          <a:p>
            <a:pPr lvl="1"/>
            <a:r>
              <a:rPr lang="ro-RO" b="1" dirty="0"/>
              <a:t>Spitalul Regional de Urgență Iași </a:t>
            </a:r>
            <a:r>
              <a:rPr lang="ro-RO" dirty="0"/>
              <a:t>- 500,35 milioane de euro; </a:t>
            </a:r>
          </a:p>
          <a:p>
            <a:pPr lvl="1"/>
            <a:r>
              <a:rPr lang="ro-RO" b="1" dirty="0"/>
              <a:t>Spitalul Regional de Urgență Craiova - </a:t>
            </a:r>
            <a:r>
              <a:rPr lang="ro-RO" dirty="0"/>
              <a:t>602,73 milioane euro.</a:t>
            </a:r>
          </a:p>
          <a:p>
            <a:r>
              <a:rPr lang="ro-RO" dirty="0"/>
              <a:t>Programe de investiții locale în sistemul sanitar pentru perioada 2021-2027, cu un buget de aproximativ 17,5 miliarde lei prin </a:t>
            </a:r>
            <a:r>
              <a:rPr lang="en-US" dirty="0" err="1"/>
              <a:t>construirea</a:t>
            </a:r>
            <a:r>
              <a:rPr lang="en-US" dirty="0"/>
              <a:t>/</a:t>
            </a:r>
            <a:r>
              <a:rPr lang="en-US" dirty="0" err="1"/>
              <a:t>modernizarea</a:t>
            </a:r>
            <a:r>
              <a:rPr lang="ro-RO" dirty="0"/>
              <a:t>/reabilitarea a:</a:t>
            </a:r>
          </a:p>
          <a:p>
            <a:pPr lvl="1"/>
            <a:r>
              <a:rPr lang="en-US" dirty="0"/>
              <a:t>1.450 de </a:t>
            </a:r>
            <a:r>
              <a:rPr lang="en-US" dirty="0" err="1"/>
              <a:t>centre</a:t>
            </a:r>
            <a:r>
              <a:rPr lang="en-US" dirty="0"/>
              <a:t> </a:t>
            </a:r>
            <a:r>
              <a:rPr lang="en-US" dirty="0" err="1"/>
              <a:t>medicale</a:t>
            </a:r>
            <a:r>
              <a:rPr lang="en-US" dirty="0"/>
              <a:t> </a:t>
            </a:r>
            <a:r>
              <a:rPr lang="en-US" dirty="0" err="1"/>
              <a:t>în</a:t>
            </a:r>
            <a:r>
              <a:rPr lang="en-US" dirty="0"/>
              <a:t> </a:t>
            </a:r>
            <a:r>
              <a:rPr lang="en-US" dirty="0" err="1"/>
              <a:t>mediul</a:t>
            </a:r>
            <a:r>
              <a:rPr lang="en-US" dirty="0"/>
              <a:t> rural;</a:t>
            </a:r>
          </a:p>
          <a:p>
            <a:pPr lvl="1"/>
            <a:r>
              <a:rPr lang="en-US" dirty="0"/>
              <a:t>25 </a:t>
            </a:r>
            <a:r>
              <a:rPr lang="en-US" dirty="0" err="1"/>
              <a:t>spitale</a:t>
            </a:r>
            <a:r>
              <a:rPr lang="en-US" dirty="0"/>
              <a:t> </a:t>
            </a:r>
            <a:r>
              <a:rPr lang="en-US" dirty="0" err="1"/>
              <a:t>județene</a:t>
            </a:r>
            <a:r>
              <a:rPr lang="en-US" dirty="0"/>
              <a:t>;</a:t>
            </a:r>
          </a:p>
          <a:p>
            <a:pPr lvl="1"/>
            <a:r>
              <a:rPr lang="en-US" dirty="0"/>
              <a:t>110 </a:t>
            </a:r>
            <a:r>
              <a:rPr lang="en-US" dirty="0" err="1"/>
              <a:t>spitale</a:t>
            </a:r>
            <a:r>
              <a:rPr lang="en-US" dirty="0"/>
              <a:t> </a:t>
            </a:r>
            <a:r>
              <a:rPr lang="en-US" dirty="0" err="1"/>
              <a:t>orășenești</a:t>
            </a:r>
            <a:r>
              <a:rPr lang="en-US" dirty="0"/>
              <a:t>.</a:t>
            </a:r>
          </a:p>
        </p:txBody>
      </p:sp>
      <p:sp>
        <p:nvSpPr>
          <p:cNvPr id="4" name="Footer Placeholder 3">
            <a:extLst>
              <a:ext uri="{FF2B5EF4-FFF2-40B4-BE49-F238E27FC236}">
                <a16:creationId xmlns:a16="http://schemas.microsoft.com/office/drawing/2014/main" id="{F1CB7F54-D46C-4307-9D37-72293FB8A25C}"/>
              </a:ext>
            </a:extLst>
          </p:cNvPr>
          <p:cNvSpPr>
            <a:spLocks noGrp="1"/>
          </p:cNvSpPr>
          <p:nvPr>
            <p:ph type="ftr" sz="quarter" idx="11"/>
          </p:nvPr>
        </p:nvSpPr>
        <p:spPr/>
        <p:txBody>
          <a:bodyPr/>
          <a:lstStyle/>
          <a:p>
            <a:r>
              <a:rPr lang="en-US"/>
              <a:t>Planul Național de Investiții și Relansare Economică, Guvernul României - Iulie 2020</a:t>
            </a:r>
          </a:p>
        </p:txBody>
      </p:sp>
    </p:spTree>
    <p:extLst>
      <p:ext uri="{BB962C8B-B14F-4D97-AF65-F5344CB8AC3E}">
        <p14:creationId xmlns:p14="http://schemas.microsoft.com/office/powerpoint/2010/main" val="28420780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8C7FD-11BB-4F32-8882-F6FB8DCE3009}"/>
              </a:ext>
            </a:extLst>
          </p:cNvPr>
          <p:cNvSpPr>
            <a:spLocks noGrp="1"/>
          </p:cNvSpPr>
          <p:nvPr>
            <p:ph type="title"/>
          </p:nvPr>
        </p:nvSpPr>
        <p:spPr/>
        <p:txBody>
          <a:bodyPr/>
          <a:lstStyle/>
          <a:p>
            <a:r>
              <a:rPr lang="ro-RO" dirty="0"/>
              <a:t>INFRASTRUCTURA PENTRU EDUCAȚIE</a:t>
            </a:r>
            <a:endParaRPr lang="en-US" dirty="0"/>
          </a:p>
        </p:txBody>
      </p:sp>
      <p:sp>
        <p:nvSpPr>
          <p:cNvPr id="3" name="Content Placeholder 2">
            <a:extLst>
              <a:ext uri="{FF2B5EF4-FFF2-40B4-BE49-F238E27FC236}">
                <a16:creationId xmlns:a16="http://schemas.microsoft.com/office/drawing/2014/main" id="{9A92784A-5FC3-45C8-B7E0-5619CF3B4831}"/>
              </a:ext>
            </a:extLst>
          </p:cNvPr>
          <p:cNvSpPr>
            <a:spLocks noGrp="1"/>
          </p:cNvSpPr>
          <p:nvPr>
            <p:ph idx="1"/>
          </p:nvPr>
        </p:nvSpPr>
        <p:spPr>
          <a:xfrm>
            <a:off x="1484310" y="2095130"/>
            <a:ext cx="10018713" cy="4163627"/>
          </a:xfrm>
        </p:spPr>
        <p:txBody>
          <a:bodyPr>
            <a:normAutofit fontScale="85000" lnSpcReduction="20000"/>
          </a:bodyPr>
          <a:lstStyle/>
          <a:p>
            <a:r>
              <a:rPr lang="ro-RO" dirty="0"/>
              <a:t>Investiții în unități școlare programate în perioada 202</a:t>
            </a:r>
            <a:r>
              <a:rPr lang="en-US" dirty="0"/>
              <a:t>1</a:t>
            </a:r>
            <a:r>
              <a:rPr lang="ro-RO" dirty="0"/>
              <a:t>– 202</a:t>
            </a:r>
            <a:r>
              <a:rPr lang="en-US" dirty="0"/>
              <a:t>7</a:t>
            </a:r>
            <a:r>
              <a:rPr lang="ro-RO" dirty="0"/>
              <a:t>:</a:t>
            </a:r>
          </a:p>
          <a:p>
            <a:pPr lvl="1"/>
            <a:r>
              <a:rPr lang="ro-RO" b="1" dirty="0"/>
              <a:t>2.488 de unități școlare vor fi incluse în programe de modernizare/reabilitare</a:t>
            </a:r>
            <a:r>
              <a:rPr lang="ro-RO" dirty="0"/>
              <a:t>, costurile estimate - 6,046 miliarde de lei.</a:t>
            </a:r>
          </a:p>
          <a:p>
            <a:pPr lvl="1"/>
            <a:r>
              <a:rPr lang="ro-RO" dirty="0"/>
              <a:t>375 de unități școlare vor beneficia de investiții în valoare de 31,4 milioane lei pentru conformarea grupurilor sanitare (alocare 2020);</a:t>
            </a:r>
          </a:p>
          <a:p>
            <a:r>
              <a:rPr lang="ro-RO" dirty="0"/>
              <a:t>Programul Reforma Educației Timpurii:</a:t>
            </a:r>
          </a:p>
          <a:p>
            <a:pPr lvl="1"/>
            <a:r>
              <a:rPr lang="ro-RO" dirty="0"/>
              <a:t>Finanțarea construcției unui număr de 180 grădinițe cu program prelungit sau săptămânal – 146 mil. euro</a:t>
            </a:r>
          </a:p>
          <a:p>
            <a:r>
              <a:rPr lang="ro-RO" dirty="0"/>
              <a:t>Construire/modernizare campusuri școlare/ cămine studențești/centre universitare:</a:t>
            </a:r>
          </a:p>
          <a:p>
            <a:pPr lvl="1"/>
            <a:r>
              <a:rPr lang="ro-RO" dirty="0"/>
              <a:t>construirea a 40 de campusuri școlare care să includă: școală, liceu, internat, teren sport, ateliere, laboratoare, cantină, cu o valoare totală de aproximativ 2 miliarde lei;</a:t>
            </a:r>
          </a:p>
          <a:p>
            <a:pPr lvl="1"/>
            <a:r>
              <a:rPr lang="ro-RO" dirty="0"/>
              <a:t>construirea a 30 de cămine studențești care totalizează 10.244 de locuri de cazare pentru 30 de instituții de învățământ superior de stat din 13 centre universitare. Valoare totală a investițiilor se ridică la 1,248 miliarde de lei; </a:t>
            </a:r>
          </a:p>
        </p:txBody>
      </p:sp>
      <p:sp>
        <p:nvSpPr>
          <p:cNvPr id="4" name="Footer Placeholder 3">
            <a:extLst>
              <a:ext uri="{FF2B5EF4-FFF2-40B4-BE49-F238E27FC236}">
                <a16:creationId xmlns:a16="http://schemas.microsoft.com/office/drawing/2014/main" id="{AA738384-DC94-456A-8380-D67D8E61EE92}"/>
              </a:ext>
            </a:extLst>
          </p:cNvPr>
          <p:cNvSpPr>
            <a:spLocks noGrp="1"/>
          </p:cNvSpPr>
          <p:nvPr>
            <p:ph type="ftr" sz="quarter" idx="11"/>
          </p:nvPr>
        </p:nvSpPr>
        <p:spPr>
          <a:xfrm>
            <a:off x="2553911" y="6389302"/>
            <a:ext cx="7084177" cy="365125"/>
          </a:xfrm>
        </p:spPr>
        <p:txBody>
          <a:bodyPr/>
          <a:lstStyle/>
          <a:p>
            <a:r>
              <a:rPr lang="en-US"/>
              <a:t>Planul Național de Investiții și Relansare Economică, Guvernul României - Iulie 2020</a:t>
            </a:r>
            <a:endParaRPr lang="en-US" dirty="0"/>
          </a:p>
        </p:txBody>
      </p:sp>
    </p:spTree>
    <p:extLst>
      <p:ext uri="{BB962C8B-B14F-4D97-AF65-F5344CB8AC3E}">
        <p14:creationId xmlns:p14="http://schemas.microsoft.com/office/powerpoint/2010/main" val="14556307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6E7ED-0B49-4DE2-BCDF-B8FBD1A36568}"/>
              </a:ext>
            </a:extLst>
          </p:cNvPr>
          <p:cNvSpPr>
            <a:spLocks noGrp="1"/>
          </p:cNvSpPr>
          <p:nvPr>
            <p:ph type="title"/>
          </p:nvPr>
        </p:nvSpPr>
        <p:spPr/>
        <p:txBody>
          <a:bodyPr/>
          <a:lstStyle/>
          <a:p>
            <a:r>
              <a:rPr lang="ro-RO" dirty="0"/>
              <a:t>INVESTIȚII ÎN DEZVOLTAREA LOCALĂ (I)</a:t>
            </a:r>
            <a:endParaRPr lang="en-US" dirty="0"/>
          </a:p>
        </p:txBody>
      </p:sp>
      <p:sp>
        <p:nvSpPr>
          <p:cNvPr id="3" name="Content Placeholder 2">
            <a:extLst>
              <a:ext uri="{FF2B5EF4-FFF2-40B4-BE49-F238E27FC236}">
                <a16:creationId xmlns:a16="http://schemas.microsoft.com/office/drawing/2014/main" id="{73BCACD6-4788-4C58-96D3-1060FC4529E8}"/>
              </a:ext>
            </a:extLst>
          </p:cNvPr>
          <p:cNvSpPr>
            <a:spLocks noGrp="1"/>
          </p:cNvSpPr>
          <p:nvPr>
            <p:ph idx="1"/>
          </p:nvPr>
        </p:nvSpPr>
        <p:spPr>
          <a:xfrm>
            <a:off x="1484310" y="2095131"/>
            <a:ext cx="10018713" cy="3696070"/>
          </a:xfrm>
        </p:spPr>
        <p:txBody>
          <a:bodyPr>
            <a:normAutofit fontScale="77500" lnSpcReduction="20000"/>
          </a:bodyPr>
          <a:lstStyle/>
          <a:p>
            <a:r>
              <a:rPr lang="ro-RO" b="1" dirty="0"/>
              <a:t>Extinderea rețelelor de alimentare cu apă și canalizare:</a:t>
            </a:r>
          </a:p>
          <a:p>
            <a:pPr lvl="1"/>
            <a:r>
              <a:rPr lang="ro-RO" dirty="0"/>
              <a:t>Pentru perioada 2021-2027 se alocă un buget de cca. 8 miliarde de lei pentru extinderea rețelelor de apă și canalizare pentru finanțarea a 750 de proiecte, dintre care 600 în mediul rural și 150 în mediul urban;</a:t>
            </a:r>
          </a:p>
          <a:p>
            <a:pPr lvl="1"/>
            <a:r>
              <a:rPr lang="ro-RO" dirty="0"/>
              <a:t>Alte investiții pentru 500 de microstații de tratare, fose septice și sisteme alimentare cu apă, cu o valoare de 250 milioane lei.</a:t>
            </a:r>
            <a:endParaRPr lang="ro-RO" b="1" dirty="0"/>
          </a:p>
          <a:p>
            <a:r>
              <a:rPr lang="ro-RO" b="1" dirty="0"/>
              <a:t>Extinderea rețelelor de distribuție a gazelor naturale:</a:t>
            </a:r>
          </a:p>
          <a:p>
            <a:pPr lvl="1"/>
            <a:r>
              <a:rPr lang="ro-RO" dirty="0"/>
              <a:t>Guvernul va aloca 1 miliard de euro în cadrul multianual 202</a:t>
            </a:r>
            <a:r>
              <a:rPr lang="en-US" dirty="0"/>
              <a:t>1</a:t>
            </a:r>
            <a:r>
              <a:rPr lang="ro-RO" dirty="0"/>
              <a:t>-202</a:t>
            </a:r>
            <a:r>
              <a:rPr lang="en-US" dirty="0"/>
              <a:t>7</a:t>
            </a:r>
            <a:r>
              <a:rPr lang="ro-RO" dirty="0"/>
              <a:t>, dintr-un un buget total estimat la 9,6 miliarde lei pentru extinderea și înființarea de noi rețele inteligente de gaze naturale în scopul racordării a 70% dintre locuințele din România.</a:t>
            </a:r>
            <a:endParaRPr lang="en-US" dirty="0"/>
          </a:p>
          <a:p>
            <a:r>
              <a:rPr lang="ro-RO" b="1" dirty="0"/>
              <a:t>Modernizarea și reabilitarea drumurilor județene și locale:</a:t>
            </a:r>
          </a:p>
          <a:p>
            <a:pPr lvl="1"/>
            <a:r>
              <a:rPr lang="ro-RO" dirty="0"/>
              <a:t>În perioada 2021-2027 Guvernul își propune să reabiliteze și să modernizeze cca. 20.000 km de drumuri locale, cu o valoare de aproximativ 20 de miliarde lei și 7.000 de km de drumuri județene, pentru care se vor aloca 12 de miliarde lei.</a:t>
            </a:r>
            <a:endParaRPr lang="en-US" dirty="0"/>
          </a:p>
        </p:txBody>
      </p:sp>
      <p:sp>
        <p:nvSpPr>
          <p:cNvPr id="4" name="Footer Placeholder 3">
            <a:extLst>
              <a:ext uri="{FF2B5EF4-FFF2-40B4-BE49-F238E27FC236}">
                <a16:creationId xmlns:a16="http://schemas.microsoft.com/office/drawing/2014/main" id="{2CE041DB-EBDB-479B-8AE1-58BE0A190B55}"/>
              </a:ext>
            </a:extLst>
          </p:cNvPr>
          <p:cNvSpPr>
            <a:spLocks noGrp="1"/>
          </p:cNvSpPr>
          <p:nvPr>
            <p:ph type="ftr" sz="quarter" idx="11"/>
          </p:nvPr>
        </p:nvSpPr>
        <p:spPr/>
        <p:txBody>
          <a:bodyPr/>
          <a:lstStyle/>
          <a:p>
            <a:r>
              <a:rPr lang="en-US"/>
              <a:t>Planul Național de Investiții și Relansare Economică, Guvernul României - Iulie 2020</a:t>
            </a:r>
          </a:p>
        </p:txBody>
      </p:sp>
    </p:spTree>
    <p:extLst>
      <p:ext uri="{BB962C8B-B14F-4D97-AF65-F5344CB8AC3E}">
        <p14:creationId xmlns:p14="http://schemas.microsoft.com/office/powerpoint/2010/main" val="29065586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46DB8-534E-4ECA-B6A6-484D3D66C003}"/>
              </a:ext>
            </a:extLst>
          </p:cNvPr>
          <p:cNvSpPr>
            <a:spLocks noGrp="1"/>
          </p:cNvSpPr>
          <p:nvPr>
            <p:ph type="title"/>
          </p:nvPr>
        </p:nvSpPr>
        <p:spPr/>
        <p:txBody>
          <a:bodyPr/>
          <a:lstStyle/>
          <a:p>
            <a:r>
              <a:rPr lang="ro-RO" dirty="0"/>
              <a:t>INVESTIȚII ÎN DEZVOLTAREA LOCALĂ (II)</a:t>
            </a:r>
            <a:endParaRPr lang="en-US" dirty="0"/>
          </a:p>
        </p:txBody>
      </p:sp>
      <p:sp>
        <p:nvSpPr>
          <p:cNvPr id="3" name="Content Placeholder 2">
            <a:extLst>
              <a:ext uri="{FF2B5EF4-FFF2-40B4-BE49-F238E27FC236}">
                <a16:creationId xmlns:a16="http://schemas.microsoft.com/office/drawing/2014/main" id="{3218603D-CA8B-4355-A508-2B8A3140B7E2}"/>
              </a:ext>
            </a:extLst>
          </p:cNvPr>
          <p:cNvSpPr>
            <a:spLocks noGrp="1"/>
          </p:cNvSpPr>
          <p:nvPr>
            <p:ph idx="1"/>
          </p:nvPr>
        </p:nvSpPr>
        <p:spPr>
          <a:xfrm>
            <a:off x="1484310" y="1979720"/>
            <a:ext cx="10018713" cy="4039339"/>
          </a:xfrm>
        </p:spPr>
        <p:txBody>
          <a:bodyPr>
            <a:normAutofit fontScale="85000" lnSpcReduction="10000"/>
          </a:bodyPr>
          <a:lstStyle/>
          <a:p>
            <a:r>
              <a:rPr lang="ro-RO" dirty="0"/>
              <a:t>Strategie de renovare, termoficare și reabilitare energetică a clădirilor și de reabilitare a clădirilor cu risc seismic</a:t>
            </a:r>
          </a:p>
          <a:p>
            <a:pPr lvl="1"/>
            <a:r>
              <a:rPr lang="ro-RO" dirty="0"/>
              <a:t>Reabilitarea termică a 45.000 de clădiri, cu o valoare estimată de 8 miliarde de lei;</a:t>
            </a:r>
          </a:p>
          <a:p>
            <a:pPr lvl="1"/>
            <a:r>
              <a:rPr lang="ro-RO" dirty="0"/>
              <a:t>Consolidarea la nivel național a 300 de imobile cu risc seismic ridicat, cu o valoare estimată de 1 miliard de lei;</a:t>
            </a:r>
          </a:p>
          <a:p>
            <a:pPr lvl="1"/>
            <a:r>
              <a:rPr lang="ro-RO" dirty="0"/>
              <a:t>Modernizarea infrastructurii de termoficare în 15 unități administrativ teritoriale, cu o valoare totală de 650 milioane de lei.</a:t>
            </a:r>
          </a:p>
          <a:p>
            <a:r>
              <a:rPr lang="ro-RO" dirty="0"/>
              <a:t>Locuințe pentru specialiști în sănătate, învățământ și alte categorii socio-profesionale</a:t>
            </a:r>
          </a:p>
          <a:p>
            <a:pPr lvl="1"/>
            <a:r>
              <a:rPr lang="ro-RO" dirty="0"/>
              <a:t>10.000 de unități locative pentru specialiști (2 miliarde de lei) și 5.000 unități locative pentru tineri, destinate închirierii (1 miliard de lei). </a:t>
            </a:r>
          </a:p>
          <a:p>
            <a:r>
              <a:rPr lang="ro-RO" dirty="0"/>
              <a:t>Reabilitare monumente istorice, patrimoniu cultural și sedii administrative – 2 miliarde lei</a:t>
            </a:r>
          </a:p>
        </p:txBody>
      </p:sp>
      <p:sp>
        <p:nvSpPr>
          <p:cNvPr id="4" name="Footer Placeholder 3">
            <a:extLst>
              <a:ext uri="{FF2B5EF4-FFF2-40B4-BE49-F238E27FC236}">
                <a16:creationId xmlns:a16="http://schemas.microsoft.com/office/drawing/2014/main" id="{CB6114D0-0AC2-477D-A11B-21B206ECA8A1}"/>
              </a:ext>
            </a:extLst>
          </p:cNvPr>
          <p:cNvSpPr>
            <a:spLocks noGrp="1"/>
          </p:cNvSpPr>
          <p:nvPr>
            <p:ph type="ftr" sz="quarter" idx="11"/>
          </p:nvPr>
        </p:nvSpPr>
        <p:spPr>
          <a:xfrm>
            <a:off x="2553911" y="6353791"/>
            <a:ext cx="7084177" cy="365125"/>
          </a:xfrm>
        </p:spPr>
        <p:txBody>
          <a:bodyPr/>
          <a:lstStyle/>
          <a:p>
            <a:r>
              <a:rPr lang="en-US"/>
              <a:t>Planul Național de Investiții și Relansare Economică, Guvernul României - Iulie 2020</a:t>
            </a:r>
            <a:endParaRPr lang="en-US" dirty="0"/>
          </a:p>
        </p:txBody>
      </p:sp>
    </p:spTree>
    <p:extLst>
      <p:ext uri="{BB962C8B-B14F-4D97-AF65-F5344CB8AC3E}">
        <p14:creationId xmlns:p14="http://schemas.microsoft.com/office/powerpoint/2010/main" val="2873505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26CC2-783D-4A1A-A407-1F02EEB87CCE}"/>
              </a:ext>
            </a:extLst>
          </p:cNvPr>
          <p:cNvSpPr>
            <a:spLocks noGrp="1"/>
          </p:cNvSpPr>
          <p:nvPr>
            <p:ph type="title"/>
          </p:nvPr>
        </p:nvSpPr>
        <p:spPr/>
        <p:txBody>
          <a:bodyPr/>
          <a:lstStyle/>
          <a:p>
            <a:r>
              <a:rPr lang="ro-RO" dirty="0"/>
              <a:t>Context</a:t>
            </a:r>
            <a:endParaRPr lang="en-US" dirty="0"/>
          </a:p>
        </p:txBody>
      </p:sp>
      <p:sp>
        <p:nvSpPr>
          <p:cNvPr id="3" name="Text Placeholder 2">
            <a:extLst>
              <a:ext uri="{FF2B5EF4-FFF2-40B4-BE49-F238E27FC236}">
                <a16:creationId xmlns:a16="http://schemas.microsoft.com/office/drawing/2014/main" id="{A79969F1-126B-4D46-AEFE-41D995082B5C}"/>
              </a:ext>
            </a:extLst>
          </p:cNvPr>
          <p:cNvSpPr>
            <a:spLocks noGrp="1"/>
          </p:cNvSpPr>
          <p:nvPr>
            <p:ph type="body" idx="1"/>
          </p:nvPr>
        </p:nvSpPr>
        <p:spPr/>
        <p:txBody>
          <a:bodyPr/>
          <a:lstStyle/>
          <a:p>
            <a:r>
              <a:rPr lang="ro-RO" dirty="0"/>
              <a:t>EVOLUȚII MACROECONOMICE </a:t>
            </a:r>
          </a:p>
          <a:p>
            <a:r>
              <a:rPr lang="ro-RO" dirty="0"/>
              <a:t>ȘI POLITICI ADOPTATE ÎN CONTEXTUL COVID-19</a:t>
            </a:r>
            <a:endParaRPr lang="en-US" dirty="0"/>
          </a:p>
        </p:txBody>
      </p:sp>
      <p:sp>
        <p:nvSpPr>
          <p:cNvPr id="4" name="Footer Placeholder 3">
            <a:extLst>
              <a:ext uri="{FF2B5EF4-FFF2-40B4-BE49-F238E27FC236}">
                <a16:creationId xmlns:a16="http://schemas.microsoft.com/office/drawing/2014/main" id="{AF58CFC4-B29C-452D-96D8-D477FCC941A3}"/>
              </a:ext>
            </a:extLst>
          </p:cNvPr>
          <p:cNvSpPr>
            <a:spLocks noGrp="1"/>
          </p:cNvSpPr>
          <p:nvPr>
            <p:ph type="ftr" sz="quarter" idx="11"/>
          </p:nvPr>
        </p:nvSpPr>
        <p:spPr/>
        <p:txBody>
          <a:bodyPr/>
          <a:lstStyle/>
          <a:p>
            <a:r>
              <a:rPr lang="en-US" b="1"/>
              <a:t>Planul Național de Investiții și Relansare Economică, Guvernul României - Iulie 2020</a:t>
            </a:r>
            <a:endParaRPr lang="en-US" b="1" dirty="0"/>
          </a:p>
        </p:txBody>
      </p:sp>
    </p:spTree>
    <p:extLst>
      <p:ext uri="{BB962C8B-B14F-4D97-AF65-F5344CB8AC3E}">
        <p14:creationId xmlns:p14="http://schemas.microsoft.com/office/powerpoint/2010/main" val="10704270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A8418-43AC-40A4-A505-6A73D7B1D314}"/>
              </a:ext>
            </a:extLst>
          </p:cNvPr>
          <p:cNvSpPr>
            <a:spLocks noGrp="1"/>
          </p:cNvSpPr>
          <p:nvPr>
            <p:ph type="title"/>
          </p:nvPr>
        </p:nvSpPr>
        <p:spPr/>
        <p:txBody>
          <a:bodyPr/>
          <a:lstStyle/>
          <a:p>
            <a:r>
              <a:rPr lang="ro-RO" dirty="0"/>
              <a:t>INFRASTRUCTURA AGRICOLĂ DE IRIGAȚII</a:t>
            </a:r>
            <a:endParaRPr lang="en-US" dirty="0"/>
          </a:p>
        </p:txBody>
      </p:sp>
      <p:sp>
        <p:nvSpPr>
          <p:cNvPr id="3" name="Content Placeholder 2">
            <a:extLst>
              <a:ext uri="{FF2B5EF4-FFF2-40B4-BE49-F238E27FC236}">
                <a16:creationId xmlns:a16="http://schemas.microsoft.com/office/drawing/2014/main" id="{4A31700E-523C-4FC7-8263-DC969D599644}"/>
              </a:ext>
            </a:extLst>
          </p:cNvPr>
          <p:cNvSpPr>
            <a:spLocks noGrp="1"/>
          </p:cNvSpPr>
          <p:nvPr>
            <p:ph idx="1"/>
          </p:nvPr>
        </p:nvSpPr>
        <p:spPr>
          <a:xfrm>
            <a:off x="1307286" y="2077375"/>
            <a:ext cx="10814047" cy="5392467"/>
          </a:xfrm>
        </p:spPr>
        <p:txBody>
          <a:bodyPr>
            <a:normAutofit fontScale="62500" lnSpcReduction="20000"/>
          </a:bodyPr>
          <a:lstStyle/>
          <a:p>
            <a:r>
              <a:rPr lang="ro-RO" sz="2600" b="1" dirty="0"/>
              <a:t>Reabilitarea infrastructurii de irigații </a:t>
            </a:r>
          </a:p>
          <a:p>
            <a:pPr lvl="1"/>
            <a:r>
              <a:rPr lang="ro-RO" sz="2200" dirty="0"/>
              <a:t>Investiții în reabilitarea a 138 amenajări de irigații, ce deservesc o suprafață de aprox. 2.4 milioane ha. </a:t>
            </a:r>
          </a:p>
          <a:p>
            <a:pPr lvl="1"/>
            <a:r>
              <a:rPr lang="ro-RO" sz="2200" dirty="0"/>
              <a:t>Valoarea lucrărilor de investiții în infrastructura de irigații: 3.4 miliarde euro</a:t>
            </a:r>
          </a:p>
          <a:p>
            <a:r>
              <a:rPr lang="ro-RO" b="1" dirty="0"/>
              <a:t>Construirea Canalului Siret-Bărăgan </a:t>
            </a:r>
            <a:r>
              <a:rPr lang="ro-RO" dirty="0"/>
              <a:t>prin reluarea procesului investițional pentru tronsoanele 1-3 din cadrul etapei I. </a:t>
            </a:r>
          </a:p>
          <a:p>
            <a:pPr lvl="1"/>
            <a:r>
              <a:rPr lang="ro-RO" dirty="0"/>
              <a:t>Etapa I - aprox. 50 km până la limita sudică a județului Vrancea - pentru această etapă studiile și proiectarea sunt finalizate, iar execuția poate fi reluată; Pentru etapa I de execuție, costurile totale sunt estimate la 83,67 milioane euro. </a:t>
            </a:r>
          </a:p>
          <a:p>
            <a:pPr lvl="1"/>
            <a:r>
              <a:rPr lang="ro-RO" dirty="0"/>
              <a:t>Etapa a II-a - aprox. 140 km pe teritoriul județelor Brăila, Buzău și Ialomița până la debușarea în acumularea Dridu - pentru această etapă sunt necesare studiile de fezabilitate și proiectarea.</a:t>
            </a:r>
            <a:endParaRPr lang="ro-RO" sz="2600" b="1" dirty="0"/>
          </a:p>
          <a:p>
            <a:r>
              <a:rPr lang="ro-RO" sz="2600" b="1" dirty="0"/>
              <a:t>Reabilitarea infrastructurii de desecare-drenaj</a:t>
            </a:r>
            <a:endParaRPr lang="en-GB" sz="2600" dirty="0"/>
          </a:p>
          <a:p>
            <a:pPr lvl="1"/>
            <a:r>
              <a:rPr lang="ro-RO" sz="2200" dirty="0"/>
              <a:t>Investiții în reabilitarea a 443 amenajări de desecare-drenaj, care deservesc o  suprafață de  2.838.674ha</a:t>
            </a:r>
          </a:p>
          <a:p>
            <a:pPr lvl="1"/>
            <a:r>
              <a:rPr lang="ro-RO" sz="2200" dirty="0"/>
              <a:t>Valoarea lucrărilor de investiții in amenajari de desecare: 1,1 miliarde euro</a:t>
            </a:r>
          </a:p>
          <a:p>
            <a:r>
              <a:rPr lang="ro-RO" sz="2600" b="1" dirty="0"/>
              <a:t>Amenajări de combatere a eroziunii solului</a:t>
            </a:r>
          </a:p>
          <a:p>
            <a:pPr lvl="1"/>
            <a:r>
              <a:rPr lang="ro-RO" sz="2200" dirty="0"/>
              <a:t>Investiții în reabilitarea a </a:t>
            </a:r>
            <a:r>
              <a:rPr lang="en-US" sz="2200" dirty="0"/>
              <a:t>220 </a:t>
            </a:r>
            <a:r>
              <a:rPr lang="ro-RO" sz="2200" dirty="0"/>
              <a:t>amenajări de combaterea eroziunii solului , care deservesc o suprafața de </a:t>
            </a:r>
            <a:r>
              <a:rPr lang="en-US" sz="2200" dirty="0"/>
              <a:t>500 000 </a:t>
            </a:r>
            <a:r>
              <a:rPr lang="ro-RO" sz="2200" dirty="0"/>
              <a:t>ha</a:t>
            </a:r>
          </a:p>
          <a:p>
            <a:pPr lvl="1"/>
            <a:r>
              <a:rPr lang="ro-RO" sz="2200" dirty="0"/>
              <a:t>Valoarea estimativa a lucrărilor de combatere a eroziunii solului:  </a:t>
            </a:r>
            <a:r>
              <a:rPr lang="en-US" sz="2200" dirty="0"/>
              <a:t>500 </a:t>
            </a:r>
            <a:r>
              <a:rPr lang="en-US" sz="2200" dirty="0" err="1"/>
              <a:t>milioane</a:t>
            </a:r>
            <a:r>
              <a:rPr lang="en-US" sz="2200" dirty="0"/>
              <a:t> </a:t>
            </a:r>
            <a:r>
              <a:rPr lang="ro-RO" sz="2200" dirty="0"/>
              <a:t>euro </a:t>
            </a:r>
            <a:endParaRPr lang="en-GB" sz="2200" dirty="0"/>
          </a:p>
          <a:p>
            <a:endParaRPr lang="ro-RO" dirty="0"/>
          </a:p>
          <a:p>
            <a:endParaRPr lang="en-GB" dirty="0"/>
          </a:p>
          <a:p>
            <a:endParaRPr lang="ro-RO" dirty="0"/>
          </a:p>
          <a:p>
            <a:pPr lvl="1"/>
            <a:r>
              <a:rPr lang="ro-RO" dirty="0"/>
              <a:t>.</a:t>
            </a:r>
            <a:endParaRPr lang="en-US" dirty="0"/>
          </a:p>
        </p:txBody>
      </p:sp>
      <p:sp>
        <p:nvSpPr>
          <p:cNvPr id="4" name="Footer Placeholder 3">
            <a:extLst>
              <a:ext uri="{FF2B5EF4-FFF2-40B4-BE49-F238E27FC236}">
                <a16:creationId xmlns:a16="http://schemas.microsoft.com/office/drawing/2014/main" id="{7DA0F3E3-CD9B-4C82-B66A-602253EE0287}"/>
              </a:ext>
            </a:extLst>
          </p:cNvPr>
          <p:cNvSpPr>
            <a:spLocks noGrp="1"/>
          </p:cNvSpPr>
          <p:nvPr>
            <p:ph type="ftr" sz="quarter" idx="11"/>
          </p:nvPr>
        </p:nvSpPr>
        <p:spPr>
          <a:xfrm>
            <a:off x="2553911" y="6424813"/>
            <a:ext cx="7084177" cy="365125"/>
          </a:xfrm>
        </p:spPr>
        <p:txBody>
          <a:bodyPr/>
          <a:lstStyle/>
          <a:p>
            <a:r>
              <a:rPr lang="en-US"/>
              <a:t>Planul Național de Investiții și Relansare Economică, Guvernul României - Iulie 2020</a:t>
            </a:r>
            <a:endParaRPr lang="en-US" dirty="0"/>
          </a:p>
        </p:txBody>
      </p:sp>
    </p:spTree>
    <p:extLst>
      <p:ext uri="{BB962C8B-B14F-4D97-AF65-F5344CB8AC3E}">
        <p14:creationId xmlns:p14="http://schemas.microsoft.com/office/powerpoint/2010/main" val="31296856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097E5-78EB-4BA8-A862-1BC715263102}"/>
              </a:ext>
            </a:extLst>
          </p:cNvPr>
          <p:cNvSpPr>
            <a:spLocks noGrp="1"/>
          </p:cNvSpPr>
          <p:nvPr>
            <p:ph type="title"/>
          </p:nvPr>
        </p:nvSpPr>
        <p:spPr/>
        <p:txBody>
          <a:bodyPr/>
          <a:lstStyle/>
          <a:p>
            <a:r>
              <a:rPr lang="ro-RO" dirty="0"/>
              <a:t>INVESTIȚII DE MEDIU</a:t>
            </a:r>
            <a:endParaRPr lang="en-US" dirty="0"/>
          </a:p>
        </p:txBody>
      </p:sp>
      <p:sp>
        <p:nvSpPr>
          <p:cNvPr id="3" name="Content Placeholder 2">
            <a:extLst>
              <a:ext uri="{FF2B5EF4-FFF2-40B4-BE49-F238E27FC236}">
                <a16:creationId xmlns:a16="http://schemas.microsoft.com/office/drawing/2014/main" id="{781E11A1-C802-4FB4-AEEE-1C6DEEC7E47C}"/>
              </a:ext>
            </a:extLst>
          </p:cNvPr>
          <p:cNvSpPr>
            <a:spLocks noGrp="1"/>
          </p:cNvSpPr>
          <p:nvPr>
            <p:ph idx="1"/>
          </p:nvPr>
        </p:nvSpPr>
        <p:spPr>
          <a:xfrm>
            <a:off x="1484310" y="1917577"/>
            <a:ext cx="10018713" cy="4083728"/>
          </a:xfrm>
        </p:spPr>
        <p:txBody>
          <a:bodyPr>
            <a:normAutofit fontScale="77500" lnSpcReduction="20000"/>
          </a:bodyPr>
          <a:lstStyle/>
          <a:p>
            <a:r>
              <a:rPr lang="ro-RO" dirty="0"/>
              <a:t>Continuarea programelor </a:t>
            </a:r>
            <a:r>
              <a:rPr lang="ro-RO" b="1" dirty="0"/>
              <a:t>Rabla și Rabla Plus</a:t>
            </a:r>
            <a:r>
              <a:rPr lang="ro-RO" dirty="0"/>
              <a:t>. Cele două programe beneficiază de o alocare financiară cumulată în anul 2020 de  545 milioane lei;</a:t>
            </a:r>
          </a:p>
          <a:p>
            <a:r>
              <a:rPr lang="ro-RO" dirty="0"/>
              <a:t>Continuarea programului de dezvoltare a </a:t>
            </a:r>
            <a:r>
              <a:rPr lang="ro-RO" b="1" dirty="0"/>
              <a:t>infrastructurii de reîncărcare a autovehiculelor electrice</a:t>
            </a:r>
            <a:r>
              <a:rPr lang="ro-RO" dirty="0"/>
              <a:t> în România, atât în localități, cât și la nivelul autostrăzilor, drumurilor naționale și europene - alocare financiară cumulată în anul 2020 de aproximativ 268 milioane lei.</a:t>
            </a:r>
          </a:p>
          <a:p>
            <a:r>
              <a:rPr lang="ro-RO" dirty="0"/>
              <a:t>Continuarea programelor de dezvoltare a </a:t>
            </a:r>
            <a:r>
              <a:rPr lang="ro-RO" b="1" dirty="0"/>
              <a:t>transportului „verde”</a:t>
            </a:r>
            <a:r>
              <a:rPr lang="ro-RO" dirty="0"/>
              <a:t> prin finanțarea autobuzelor electrice/gnc în municipii și localități. </a:t>
            </a:r>
            <a:r>
              <a:rPr lang="ro-RO"/>
              <a:t>Lansarea </a:t>
            </a:r>
            <a:r>
              <a:rPr lang="ro-RO" dirty="0"/>
              <a:t>unei noi sesiuni în anul 2020 beneficiază de o alocare financiară cumulată de aproximativ 930 milioane lei;</a:t>
            </a:r>
            <a:endParaRPr lang="en-US" dirty="0"/>
          </a:p>
          <a:p>
            <a:r>
              <a:rPr lang="ro-RO" dirty="0"/>
              <a:t>Lansarea programelor de </a:t>
            </a:r>
            <a:r>
              <a:rPr lang="ro-RO" b="1" dirty="0"/>
              <a:t>creștere a eficienței energetice în clădiri publice și private</a:t>
            </a:r>
            <a:r>
              <a:rPr lang="ro-RO" dirty="0"/>
              <a:t> în anul 2020, cu o alocare financiară cumulată de aproximativ 813 milioane lei;</a:t>
            </a:r>
          </a:p>
          <a:p>
            <a:r>
              <a:rPr lang="ro-RO" dirty="0"/>
              <a:t>Implementarea programului de </a:t>
            </a:r>
            <a:r>
              <a:rPr lang="ro-RO" b="1" dirty="0"/>
              <a:t>creștere a eficienței energetice în complexurile de producere a energiei. </a:t>
            </a:r>
            <a:r>
              <a:rPr lang="ro-RO" dirty="0"/>
              <a:t>Programul beneficiază de o alocare financiară în anul 2020 de 628 milioane lei;</a:t>
            </a:r>
          </a:p>
          <a:p>
            <a:r>
              <a:rPr lang="ro-RO" dirty="0"/>
              <a:t>Demararea </a:t>
            </a:r>
            <a:r>
              <a:rPr lang="ro-RO" b="1" dirty="0"/>
              <a:t>programului de reducere a emisiilor prin împădurirea terenurilor</a:t>
            </a:r>
            <a:r>
              <a:rPr lang="ro-RO" dirty="0"/>
              <a:t>  în anul 2020, cu un buget de 59 milioane lei;</a:t>
            </a:r>
            <a:endParaRPr lang="en-US" dirty="0"/>
          </a:p>
        </p:txBody>
      </p:sp>
      <p:sp>
        <p:nvSpPr>
          <p:cNvPr id="4" name="Footer Placeholder 3">
            <a:extLst>
              <a:ext uri="{FF2B5EF4-FFF2-40B4-BE49-F238E27FC236}">
                <a16:creationId xmlns:a16="http://schemas.microsoft.com/office/drawing/2014/main" id="{CC55CED5-C55C-4DE7-8670-3F8D52FEE5B7}"/>
              </a:ext>
            </a:extLst>
          </p:cNvPr>
          <p:cNvSpPr>
            <a:spLocks noGrp="1"/>
          </p:cNvSpPr>
          <p:nvPr>
            <p:ph type="ftr" sz="quarter" idx="11"/>
          </p:nvPr>
        </p:nvSpPr>
        <p:spPr>
          <a:xfrm>
            <a:off x="2553911" y="6398180"/>
            <a:ext cx="7084177" cy="365125"/>
          </a:xfrm>
        </p:spPr>
        <p:txBody>
          <a:bodyPr/>
          <a:lstStyle/>
          <a:p>
            <a:r>
              <a:rPr lang="en-US"/>
              <a:t>Planul Național de Investiții și Relansare Economică, Guvernul României - Iulie 2020</a:t>
            </a:r>
            <a:endParaRPr lang="en-US" dirty="0"/>
          </a:p>
        </p:txBody>
      </p:sp>
    </p:spTree>
    <p:extLst>
      <p:ext uri="{BB962C8B-B14F-4D97-AF65-F5344CB8AC3E}">
        <p14:creationId xmlns:p14="http://schemas.microsoft.com/office/powerpoint/2010/main" val="6462865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91A75-758C-418E-8882-1C0735AFEB69}"/>
              </a:ext>
            </a:extLst>
          </p:cNvPr>
          <p:cNvSpPr>
            <a:spLocks noGrp="1"/>
          </p:cNvSpPr>
          <p:nvPr>
            <p:ph type="title"/>
          </p:nvPr>
        </p:nvSpPr>
        <p:spPr/>
        <p:txBody>
          <a:bodyPr/>
          <a:lstStyle/>
          <a:p>
            <a:r>
              <a:rPr lang="ro-RO" dirty="0"/>
              <a:t>INFRASTRUCTURA SPORTIVĂ</a:t>
            </a:r>
            <a:endParaRPr lang="en-US" dirty="0"/>
          </a:p>
        </p:txBody>
      </p:sp>
      <p:sp>
        <p:nvSpPr>
          <p:cNvPr id="3" name="Content Placeholder 2">
            <a:extLst>
              <a:ext uri="{FF2B5EF4-FFF2-40B4-BE49-F238E27FC236}">
                <a16:creationId xmlns:a16="http://schemas.microsoft.com/office/drawing/2014/main" id="{178DE98C-3F06-416F-92B7-DD6B0ED2CEE5}"/>
              </a:ext>
            </a:extLst>
          </p:cNvPr>
          <p:cNvSpPr>
            <a:spLocks noGrp="1"/>
          </p:cNvSpPr>
          <p:nvPr>
            <p:ph idx="1"/>
          </p:nvPr>
        </p:nvSpPr>
        <p:spPr>
          <a:xfrm>
            <a:off x="1484310" y="2237173"/>
            <a:ext cx="10018713" cy="4134374"/>
          </a:xfrm>
        </p:spPr>
        <p:txBody>
          <a:bodyPr>
            <a:normAutofit fontScale="92500" lnSpcReduction="20000"/>
          </a:bodyPr>
          <a:lstStyle/>
          <a:p>
            <a:r>
              <a:rPr lang="ro-RO" b="1" dirty="0"/>
              <a:t>Sport de performanță:</a:t>
            </a:r>
            <a:endParaRPr lang="ro-RO" dirty="0"/>
          </a:p>
          <a:p>
            <a:pPr lvl="1"/>
            <a:r>
              <a:rPr lang="ro-RO" dirty="0"/>
              <a:t>Construirea a 12 complexuri sportive cu o capacitate cuprinsă între 3.000-30.000 locuri, cu o valoare totală a investițiilor de 3,5 miliarde de lei;</a:t>
            </a:r>
          </a:p>
          <a:p>
            <a:pPr lvl="1"/>
            <a:r>
              <a:rPr lang="ro-RO" dirty="0"/>
              <a:t>Construirea a 8 bazine olimpice cu o valoare de 1 miliard lei și 5 patinoare artificiale pentru competiții cu o valoare totală de 300 milioane lei;</a:t>
            </a:r>
            <a:endParaRPr lang="en-US" dirty="0"/>
          </a:p>
          <a:p>
            <a:pPr lvl="1"/>
            <a:r>
              <a:rPr lang="ro-RO" dirty="0"/>
              <a:t>Construirea a 5 săli polivalente, cu o capacitate cuprinsă între 5.000-16.000 locuri, cu o valoare totală de 1,2 miliarde de lei;</a:t>
            </a:r>
            <a:endParaRPr lang="ro-RO" b="1" dirty="0"/>
          </a:p>
          <a:p>
            <a:r>
              <a:rPr lang="ro-RO" b="1" dirty="0"/>
              <a:t>Sport de masă:</a:t>
            </a:r>
          </a:p>
          <a:p>
            <a:pPr lvl="1"/>
            <a:r>
              <a:rPr lang="ro-RO" dirty="0"/>
              <a:t>C</a:t>
            </a:r>
            <a:r>
              <a:rPr lang="en-US" dirty="0" err="1"/>
              <a:t>onstruirea</a:t>
            </a:r>
            <a:r>
              <a:rPr lang="en-US" dirty="0"/>
              <a:t> a 250 </a:t>
            </a:r>
            <a:r>
              <a:rPr lang="en-US" dirty="0" err="1"/>
              <a:t>săli</a:t>
            </a:r>
            <a:r>
              <a:rPr lang="en-US" dirty="0"/>
              <a:t> de sport </a:t>
            </a:r>
            <a:r>
              <a:rPr lang="en-US" dirty="0" err="1"/>
              <a:t>școlare</a:t>
            </a:r>
            <a:r>
              <a:rPr lang="en-US" dirty="0"/>
              <a:t>, 45 </a:t>
            </a:r>
            <a:r>
              <a:rPr lang="en-US" dirty="0" err="1"/>
              <a:t>bazine</a:t>
            </a:r>
            <a:r>
              <a:rPr lang="en-US" dirty="0"/>
              <a:t> </a:t>
            </a:r>
            <a:r>
              <a:rPr lang="en-US" dirty="0" err="1"/>
              <a:t>didactice</a:t>
            </a:r>
            <a:r>
              <a:rPr lang="en-US" dirty="0"/>
              <a:t>, 400 </a:t>
            </a:r>
            <a:r>
              <a:rPr lang="en-US" dirty="0" err="1"/>
              <a:t>baze</a:t>
            </a:r>
            <a:r>
              <a:rPr lang="en-US" dirty="0"/>
              <a:t> sportive</a:t>
            </a:r>
            <a:r>
              <a:rPr lang="ro-RO" dirty="0"/>
              <a:t> </a:t>
            </a:r>
            <a:r>
              <a:rPr lang="en-US" dirty="0"/>
              <a:t>cu o </a:t>
            </a:r>
            <a:r>
              <a:rPr lang="en-US" dirty="0" err="1"/>
              <a:t>valoare</a:t>
            </a:r>
            <a:r>
              <a:rPr lang="en-US" dirty="0"/>
              <a:t> </a:t>
            </a:r>
            <a:r>
              <a:rPr lang="ro-RO" dirty="0"/>
              <a:t>totală </a:t>
            </a:r>
            <a:r>
              <a:rPr lang="en-US" dirty="0" err="1"/>
              <a:t>estimată</a:t>
            </a:r>
            <a:r>
              <a:rPr lang="en-US" dirty="0"/>
              <a:t> de </a:t>
            </a:r>
            <a:r>
              <a:rPr lang="ro-RO" dirty="0"/>
              <a:t>5,5 </a:t>
            </a:r>
            <a:r>
              <a:rPr lang="en-US" dirty="0" err="1"/>
              <a:t>miliarde</a:t>
            </a:r>
            <a:r>
              <a:rPr lang="en-US" dirty="0"/>
              <a:t> de lei;</a:t>
            </a:r>
            <a:endParaRPr lang="ro-RO" dirty="0"/>
          </a:p>
          <a:p>
            <a:pPr lvl="1"/>
            <a:r>
              <a:rPr lang="ro-RO" dirty="0"/>
              <a:t>Construirea a 10 centre sportive pentru sporturi olimpice, care să cuprindă săli de antrenament, școală, internat, cantină, școală de antrenori, centru medical, cu o valoare estimată de 2 miliarde de lei;</a:t>
            </a:r>
            <a:endParaRPr lang="en-US" dirty="0"/>
          </a:p>
        </p:txBody>
      </p:sp>
      <p:sp>
        <p:nvSpPr>
          <p:cNvPr id="4" name="Footer Placeholder 3">
            <a:extLst>
              <a:ext uri="{FF2B5EF4-FFF2-40B4-BE49-F238E27FC236}">
                <a16:creationId xmlns:a16="http://schemas.microsoft.com/office/drawing/2014/main" id="{AB0A5A84-B71C-42AD-A7ED-D36CB95E1A59}"/>
              </a:ext>
            </a:extLst>
          </p:cNvPr>
          <p:cNvSpPr>
            <a:spLocks noGrp="1"/>
          </p:cNvSpPr>
          <p:nvPr>
            <p:ph type="ftr" sz="quarter" idx="11"/>
          </p:nvPr>
        </p:nvSpPr>
        <p:spPr>
          <a:xfrm>
            <a:off x="2553911" y="6371547"/>
            <a:ext cx="7084177" cy="365125"/>
          </a:xfrm>
        </p:spPr>
        <p:txBody>
          <a:bodyPr/>
          <a:lstStyle/>
          <a:p>
            <a:r>
              <a:rPr lang="en-US"/>
              <a:t>Planul Național de Investiții și Relansare Economică, Guvernul României - Iulie 2020</a:t>
            </a:r>
            <a:endParaRPr lang="en-US" dirty="0"/>
          </a:p>
        </p:txBody>
      </p:sp>
    </p:spTree>
    <p:extLst>
      <p:ext uri="{BB962C8B-B14F-4D97-AF65-F5344CB8AC3E}">
        <p14:creationId xmlns:p14="http://schemas.microsoft.com/office/powerpoint/2010/main" val="3562388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9DA94-2C73-472F-AC86-E90705059E7B}"/>
              </a:ext>
            </a:extLst>
          </p:cNvPr>
          <p:cNvSpPr>
            <a:spLocks noGrp="1"/>
          </p:cNvSpPr>
          <p:nvPr>
            <p:ph type="title"/>
          </p:nvPr>
        </p:nvSpPr>
        <p:spPr/>
        <p:txBody>
          <a:bodyPr/>
          <a:lstStyle/>
          <a:p>
            <a:r>
              <a:rPr lang="ro-RO" dirty="0"/>
              <a:t>Evoluții macroeconomice în contextul Covid-19</a:t>
            </a:r>
            <a:endParaRPr lang="en-US" dirty="0"/>
          </a:p>
        </p:txBody>
      </p:sp>
      <p:sp>
        <p:nvSpPr>
          <p:cNvPr id="3" name="Content Placeholder 2">
            <a:extLst>
              <a:ext uri="{FF2B5EF4-FFF2-40B4-BE49-F238E27FC236}">
                <a16:creationId xmlns:a16="http://schemas.microsoft.com/office/drawing/2014/main" id="{7C181AA0-55C8-47E5-AF84-8F4E33ED6C67}"/>
              </a:ext>
            </a:extLst>
          </p:cNvPr>
          <p:cNvSpPr>
            <a:spLocks noGrp="1"/>
          </p:cNvSpPr>
          <p:nvPr>
            <p:ph idx="1"/>
          </p:nvPr>
        </p:nvSpPr>
        <p:spPr>
          <a:xfrm>
            <a:off x="1484310" y="1856793"/>
            <a:ext cx="10018713" cy="4472986"/>
          </a:xfrm>
        </p:spPr>
        <p:txBody>
          <a:bodyPr>
            <a:normAutofit fontScale="70000" lnSpcReduction="20000"/>
          </a:bodyPr>
          <a:lstStyle/>
          <a:p>
            <a:r>
              <a:rPr lang="ro-RO" dirty="0"/>
              <a:t>În vederea depăşirii efectelor negative ale pandemiei şi creşterii rezilienţei economice, Guvernul a alocat resursele necesare pentru intervenţia împotriva Covid-19, cât şi pentru susţinerea activităţii economice (plata şomajului tehnic</a:t>
            </a:r>
            <a:r>
              <a:rPr lang="en-US" dirty="0"/>
              <a:t> </a:t>
            </a:r>
            <a:r>
              <a:rPr lang="en-US" dirty="0" err="1"/>
              <a:t>pentru</a:t>
            </a:r>
            <a:r>
              <a:rPr lang="en-US" dirty="0"/>
              <a:t> </a:t>
            </a:r>
            <a:r>
              <a:rPr lang="en-US" dirty="0" err="1"/>
              <a:t>salaria</a:t>
            </a:r>
            <a:r>
              <a:rPr lang="ro-RO" dirty="0"/>
              <a:t>ți și alți profesioniști și facilități fiscale și bugetare pentru domeniile economice afectate).</a:t>
            </a:r>
          </a:p>
          <a:p>
            <a:r>
              <a:rPr lang="ro-RO" dirty="0"/>
              <a:t>Prognoza evoluției PIB pentru anul 2020 a luat în considerare efectele pandemiei COVID-19, măsurile de sprijin pentru mediul de afaceri, piața muncii, comportamentul consumatorilor, precum și intervențiile în domeniul medical. Ca urmare, se așteaptă ca Produsul Intern Brut al României să se reducă cu 1,9%, în termeni reali, în anul 2020.</a:t>
            </a:r>
          </a:p>
          <a:p>
            <a:r>
              <a:rPr lang="ro-RO" dirty="0"/>
              <a:t>Riscurile asupra dinamicii economice sunt preponderent de natură externă, economia României fiind strâns dependentă de situaţia schimburilor comerciale cu Zona Euro la nivelul unor activităţi din industrie cu valoare adăugată ridicată. </a:t>
            </a:r>
            <a:endParaRPr lang="en-US" dirty="0"/>
          </a:p>
          <a:p>
            <a:r>
              <a:rPr lang="ro-RO" dirty="0"/>
              <a:t>Probabilitatea unei reveniri cu întârziere a activităţii industriale va fi principalul factor care ar putea conduce la o dinamică negativă a PIB-ului în ultimele două trimestre, concomitent cu o scădere mai accentuată la nivel anual. </a:t>
            </a:r>
          </a:p>
          <a:p>
            <a:r>
              <a:rPr lang="ro-RO" dirty="0"/>
              <a:t>O revenire a pandemiei va afecta perspectivele de creștere și va cauza daune semnificative companiilor și locurilor de muncă, ceea ce reclamă un stimulent fiscal și economic rapid și direcționat, coordonat la nivel național și la nivelul Uniunii Europene, pentru a limita efectele crizei și pentru a impulsiona relansarea economică.</a:t>
            </a:r>
          </a:p>
        </p:txBody>
      </p:sp>
      <p:sp>
        <p:nvSpPr>
          <p:cNvPr id="4" name="Footer Placeholder 3">
            <a:extLst>
              <a:ext uri="{FF2B5EF4-FFF2-40B4-BE49-F238E27FC236}">
                <a16:creationId xmlns:a16="http://schemas.microsoft.com/office/drawing/2014/main" id="{10CA5A6A-61DD-4866-81ED-0129D083C81D}"/>
              </a:ext>
            </a:extLst>
          </p:cNvPr>
          <p:cNvSpPr>
            <a:spLocks noGrp="1"/>
          </p:cNvSpPr>
          <p:nvPr>
            <p:ph type="ftr" sz="quarter" idx="11"/>
          </p:nvPr>
        </p:nvSpPr>
        <p:spPr>
          <a:xfrm>
            <a:off x="2488304" y="6329779"/>
            <a:ext cx="7084177" cy="365125"/>
          </a:xfrm>
        </p:spPr>
        <p:txBody>
          <a:bodyPr/>
          <a:lstStyle/>
          <a:p>
            <a:r>
              <a:rPr lang="en-US"/>
              <a:t>Planul Național de Investiții și Relansare Economică, Guvernul României - Iulie 2020</a:t>
            </a:r>
            <a:endParaRPr lang="en-US" dirty="0"/>
          </a:p>
        </p:txBody>
      </p:sp>
    </p:spTree>
    <p:extLst>
      <p:ext uri="{BB962C8B-B14F-4D97-AF65-F5344CB8AC3E}">
        <p14:creationId xmlns:p14="http://schemas.microsoft.com/office/powerpoint/2010/main" val="51782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69452-AFBF-4FF6-847F-C2391735A58B}"/>
              </a:ext>
            </a:extLst>
          </p:cNvPr>
          <p:cNvSpPr>
            <a:spLocks noGrp="1"/>
          </p:cNvSpPr>
          <p:nvPr>
            <p:ph type="title"/>
          </p:nvPr>
        </p:nvSpPr>
        <p:spPr/>
        <p:txBody>
          <a:bodyPr/>
          <a:lstStyle/>
          <a:p>
            <a:r>
              <a:rPr lang="ro-RO" dirty="0"/>
              <a:t>Politici fiscale și bugetare de sprijin </a:t>
            </a:r>
            <a:br>
              <a:rPr lang="ro-RO" dirty="0"/>
            </a:br>
            <a:r>
              <a:rPr lang="ro-RO" dirty="0"/>
              <a:t>în contextul Covid-19</a:t>
            </a:r>
            <a:endParaRPr lang="en-US" dirty="0"/>
          </a:p>
        </p:txBody>
      </p:sp>
      <p:sp>
        <p:nvSpPr>
          <p:cNvPr id="3" name="Content Placeholder 2">
            <a:extLst>
              <a:ext uri="{FF2B5EF4-FFF2-40B4-BE49-F238E27FC236}">
                <a16:creationId xmlns:a16="http://schemas.microsoft.com/office/drawing/2014/main" id="{DE46625C-EBF5-4FC0-96DA-E28C0DC95833}"/>
              </a:ext>
            </a:extLst>
          </p:cNvPr>
          <p:cNvSpPr>
            <a:spLocks noGrp="1"/>
          </p:cNvSpPr>
          <p:nvPr>
            <p:ph idx="1"/>
          </p:nvPr>
        </p:nvSpPr>
        <p:spPr>
          <a:xfrm>
            <a:off x="1484310" y="2263807"/>
            <a:ext cx="10018713" cy="3527394"/>
          </a:xfrm>
        </p:spPr>
        <p:txBody>
          <a:bodyPr>
            <a:normAutofit fontScale="85000" lnSpcReduction="20000"/>
          </a:bodyPr>
          <a:lstStyle/>
          <a:p>
            <a:r>
              <a:rPr lang="ro-RO" dirty="0"/>
              <a:t>Principalele măsuri fiscale și programe economice de sprijin adoptate de Guvern pentru a limita efectele negative provocate de criza determinată de pandemia Covid-19:</a:t>
            </a:r>
          </a:p>
          <a:p>
            <a:pPr lvl="1"/>
            <a:r>
              <a:rPr lang="ro-RO" dirty="0"/>
              <a:t>Credite cu garanții de stat și dobândă subvenționată pentru investiții și capital de lucru cu un plafon de 15 mld. lei prin programul IMM Invest (cca. 40.000 de beneficiari);</a:t>
            </a:r>
          </a:p>
          <a:p>
            <a:pPr lvl="1"/>
            <a:r>
              <a:rPr lang="ro-RO" dirty="0"/>
              <a:t>Amânarea la plată a ratelor bancare pentru o perioadă de 9 luni pentru persoanele fizice și juridice afectate de criza Covid-19 (cca. 300.000 beneficiari);</a:t>
            </a:r>
          </a:p>
          <a:p>
            <a:pPr lvl="1"/>
            <a:r>
              <a:rPr lang="ro-RO" dirty="0"/>
              <a:t>Bonificații pentru plata impozitelor pentru companii și persoane fizice, suspendarea obligațiilor fiscale și bugetare pe perioada stării de urgență și a stării de alertă, reeșalonarea datoriilor bugetare după 31 decembrie 2020, scutirea de unele impozite specifice pentru industriile afectate, suspendarea popririlor și executărilor silite, rambursarea TVA cu control ulterior, plata concediilor medicale restante etc. – Impact: 15 mld. lei.</a:t>
            </a:r>
          </a:p>
          <a:p>
            <a:pPr lvl="1"/>
            <a:r>
              <a:rPr lang="ro-RO" dirty="0"/>
              <a:t>Amânarea la plată a ratelor bancare, chiriilor și utilităților pentru companiile afectate de criza Covid-19 în baza certificatului pentru situații de urgență (cca. 30.000 de beneficiari);</a:t>
            </a:r>
          </a:p>
        </p:txBody>
      </p:sp>
      <p:sp>
        <p:nvSpPr>
          <p:cNvPr id="4" name="Footer Placeholder 3">
            <a:extLst>
              <a:ext uri="{FF2B5EF4-FFF2-40B4-BE49-F238E27FC236}">
                <a16:creationId xmlns:a16="http://schemas.microsoft.com/office/drawing/2014/main" id="{381042CD-44A9-43DA-AE7D-EC9D41125415}"/>
              </a:ext>
            </a:extLst>
          </p:cNvPr>
          <p:cNvSpPr>
            <a:spLocks noGrp="1"/>
          </p:cNvSpPr>
          <p:nvPr>
            <p:ph type="ftr" sz="quarter" idx="11"/>
          </p:nvPr>
        </p:nvSpPr>
        <p:spPr/>
        <p:txBody>
          <a:bodyPr/>
          <a:lstStyle/>
          <a:p>
            <a:r>
              <a:rPr lang="en-US"/>
              <a:t>Planul Național de Investiții și Relansare Economică, Guvernul României - Iulie 2020</a:t>
            </a:r>
          </a:p>
        </p:txBody>
      </p:sp>
    </p:spTree>
    <p:extLst>
      <p:ext uri="{BB962C8B-B14F-4D97-AF65-F5344CB8AC3E}">
        <p14:creationId xmlns:p14="http://schemas.microsoft.com/office/powerpoint/2010/main" val="2930695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C1A77-3F98-45F4-8FAA-720F86C8EC9E}"/>
              </a:ext>
            </a:extLst>
          </p:cNvPr>
          <p:cNvSpPr>
            <a:spLocks noGrp="1"/>
          </p:cNvSpPr>
          <p:nvPr>
            <p:ph type="title"/>
          </p:nvPr>
        </p:nvSpPr>
        <p:spPr/>
        <p:txBody>
          <a:bodyPr/>
          <a:lstStyle/>
          <a:p>
            <a:r>
              <a:rPr lang="ro-RO" dirty="0"/>
              <a:t>Programe de susținere și protejare a locurilor de muncă afectate de criza Covid-19 </a:t>
            </a:r>
            <a:endParaRPr lang="en-US" dirty="0"/>
          </a:p>
        </p:txBody>
      </p:sp>
      <p:sp>
        <p:nvSpPr>
          <p:cNvPr id="3" name="Content Placeholder 2">
            <a:extLst>
              <a:ext uri="{FF2B5EF4-FFF2-40B4-BE49-F238E27FC236}">
                <a16:creationId xmlns:a16="http://schemas.microsoft.com/office/drawing/2014/main" id="{ADB18E37-CCEA-407F-BB26-7DE2D030C90A}"/>
              </a:ext>
            </a:extLst>
          </p:cNvPr>
          <p:cNvSpPr>
            <a:spLocks noGrp="1"/>
          </p:cNvSpPr>
          <p:nvPr>
            <p:ph idx="1"/>
          </p:nvPr>
        </p:nvSpPr>
        <p:spPr>
          <a:xfrm>
            <a:off x="1484311" y="2325951"/>
            <a:ext cx="10018713" cy="3687192"/>
          </a:xfrm>
        </p:spPr>
        <p:txBody>
          <a:bodyPr>
            <a:normAutofit fontScale="85000" lnSpcReduction="20000"/>
          </a:bodyPr>
          <a:lstStyle/>
          <a:p>
            <a:r>
              <a:rPr lang="ro-RO" dirty="0"/>
              <a:t>Plata șomajului tehnic de până la 75% din salariu mediu brut pe lună de la bugetul de stat pentru angajații companiilor afectate de criză și pentru alți profesioniști cu activitatea întreruptă temporar (1,3 mil. beneficiari/ Impact: 4 mld. lei)</a:t>
            </a:r>
          </a:p>
          <a:p>
            <a:pPr lvl="1"/>
            <a:r>
              <a:rPr lang="ro-RO" dirty="0"/>
              <a:t>N</a:t>
            </a:r>
            <a:r>
              <a:rPr lang="en-US" dirty="0" err="1"/>
              <a:t>umărul</a:t>
            </a:r>
            <a:r>
              <a:rPr lang="en-US" dirty="0"/>
              <a:t> total de </a:t>
            </a:r>
            <a:r>
              <a:rPr lang="en-US" dirty="0" err="1"/>
              <a:t>suspendări</a:t>
            </a:r>
            <a:r>
              <a:rPr lang="en-US" dirty="0"/>
              <a:t> ale </a:t>
            </a:r>
            <a:r>
              <a:rPr lang="en-US" dirty="0" err="1"/>
              <a:t>contracte</a:t>
            </a:r>
            <a:r>
              <a:rPr lang="ro-RO" dirty="0"/>
              <a:t>lor</a:t>
            </a:r>
            <a:r>
              <a:rPr lang="en-US" dirty="0"/>
              <a:t> de </a:t>
            </a:r>
            <a:r>
              <a:rPr lang="en-US" dirty="0" err="1"/>
              <a:t>muncă</a:t>
            </a:r>
            <a:r>
              <a:rPr lang="en-US" dirty="0"/>
              <a:t> ca </a:t>
            </a:r>
            <a:r>
              <a:rPr lang="en-US" dirty="0" err="1"/>
              <a:t>efect</a:t>
            </a:r>
            <a:r>
              <a:rPr lang="en-US" dirty="0"/>
              <a:t> al </a:t>
            </a:r>
            <a:r>
              <a:rPr lang="en-US" dirty="0" err="1"/>
              <a:t>pandemiei</a:t>
            </a:r>
            <a:r>
              <a:rPr lang="en-US" dirty="0"/>
              <a:t> de SARS CoV-2 a </a:t>
            </a:r>
            <a:r>
              <a:rPr lang="en-US" dirty="0" err="1"/>
              <a:t>fost</a:t>
            </a:r>
            <a:r>
              <a:rPr lang="en-US" dirty="0"/>
              <a:t> de </a:t>
            </a:r>
            <a:r>
              <a:rPr lang="en-US" b="1" dirty="0"/>
              <a:t>1.495.111</a:t>
            </a:r>
            <a:r>
              <a:rPr lang="ro-RO" b="1" dirty="0"/>
              <a:t> </a:t>
            </a:r>
            <a:r>
              <a:rPr lang="ro-RO" dirty="0"/>
              <a:t>în perioada 16.03.2020 – 01.06.2020.</a:t>
            </a:r>
          </a:p>
          <a:p>
            <a:r>
              <a:rPr lang="ro-RO" dirty="0"/>
              <a:t>Plata șomajului tehnic de către Guvern a salvat locurile de muncă și veniturile românilor în perioada de criză</a:t>
            </a:r>
            <a:r>
              <a:rPr lang="ro-RO" dirty="0">
                <a:solidFill>
                  <a:srgbClr val="FF0000"/>
                </a:solidFill>
              </a:rPr>
              <a:t>,</a:t>
            </a:r>
            <a:r>
              <a:rPr lang="ro-RO" dirty="0"/>
              <a:t> cu efecte benefice pentru susținerea consumului din economie și pentru disponibilitățile de capital ale companiilor.</a:t>
            </a:r>
          </a:p>
          <a:p>
            <a:pPr lvl="1"/>
            <a:r>
              <a:rPr lang="ro-RO" dirty="0"/>
              <a:t>L</a:t>
            </a:r>
            <a:r>
              <a:rPr lang="en-US" dirty="0"/>
              <a:t>a data </a:t>
            </a:r>
            <a:r>
              <a:rPr lang="en-US" i="1" dirty="0"/>
              <a:t>15.03.2020</a:t>
            </a:r>
            <a:r>
              <a:rPr lang="en-US" dirty="0"/>
              <a:t>, </a:t>
            </a:r>
            <a:r>
              <a:rPr lang="en-US" dirty="0" err="1"/>
              <a:t>numărul</a:t>
            </a:r>
            <a:r>
              <a:rPr lang="en-US" dirty="0"/>
              <a:t> total al </a:t>
            </a:r>
            <a:r>
              <a:rPr lang="en-US" dirty="0" err="1"/>
              <a:t>contractelor</a:t>
            </a:r>
            <a:r>
              <a:rPr lang="en-US" dirty="0"/>
              <a:t> de </a:t>
            </a:r>
            <a:r>
              <a:rPr lang="en-US" dirty="0" err="1"/>
              <a:t>muncă</a:t>
            </a:r>
            <a:r>
              <a:rPr lang="en-US" dirty="0"/>
              <a:t> </a:t>
            </a:r>
            <a:r>
              <a:rPr lang="en-US" b="1" dirty="0"/>
              <a:t>active</a:t>
            </a:r>
            <a:r>
              <a:rPr lang="ro-RO" b="1" dirty="0"/>
              <a:t> </a:t>
            </a:r>
            <a:r>
              <a:rPr lang="en-US" dirty="0"/>
              <a:t>era de </a:t>
            </a:r>
            <a:r>
              <a:rPr lang="en-US" b="1" dirty="0"/>
              <a:t>6.547.962</a:t>
            </a:r>
            <a:r>
              <a:rPr lang="en-US" dirty="0"/>
              <a:t>, </a:t>
            </a:r>
            <a:r>
              <a:rPr lang="en-US" dirty="0" err="1"/>
              <a:t>iar</a:t>
            </a:r>
            <a:r>
              <a:rPr lang="en-US" dirty="0"/>
              <a:t> la data </a:t>
            </a:r>
            <a:r>
              <a:rPr lang="en-US" i="1" dirty="0"/>
              <a:t>01.06.2020</a:t>
            </a:r>
            <a:r>
              <a:rPr lang="en-US" dirty="0"/>
              <a:t> </a:t>
            </a:r>
            <a:r>
              <a:rPr lang="en-US" dirty="0" err="1"/>
              <a:t>numărul</a:t>
            </a:r>
            <a:r>
              <a:rPr lang="en-US" dirty="0"/>
              <a:t> </a:t>
            </a:r>
            <a:r>
              <a:rPr lang="en-US" dirty="0" err="1"/>
              <a:t>contractelor</a:t>
            </a:r>
            <a:r>
              <a:rPr lang="en-US" dirty="0"/>
              <a:t> de </a:t>
            </a:r>
            <a:r>
              <a:rPr lang="en-US" dirty="0" err="1"/>
              <a:t>muncă</a:t>
            </a:r>
            <a:r>
              <a:rPr lang="en-US" dirty="0"/>
              <a:t> </a:t>
            </a:r>
            <a:r>
              <a:rPr lang="en-US" b="1" dirty="0"/>
              <a:t>active</a:t>
            </a:r>
            <a:r>
              <a:rPr lang="en-US" dirty="0"/>
              <a:t> era de </a:t>
            </a:r>
            <a:r>
              <a:rPr lang="en-US" b="1" dirty="0"/>
              <a:t>6.439.494</a:t>
            </a:r>
            <a:r>
              <a:rPr lang="en-US" dirty="0"/>
              <a:t>. </a:t>
            </a:r>
            <a:endParaRPr lang="ro-RO" dirty="0"/>
          </a:p>
          <a:p>
            <a:r>
              <a:rPr lang="ro-RO" dirty="0"/>
              <a:t>Începând cu 1 iunie, pentru reluarea activității angajaților care au fost în șomaj tehnic pentru cel puțin 15 zile, Guvernul susține 41,5% din salariul brut pentru o perioadă de 3 luni (cca. 750.000 beneficiari/ Impact – 3,35 mld. lei).</a:t>
            </a:r>
          </a:p>
        </p:txBody>
      </p:sp>
      <p:sp>
        <p:nvSpPr>
          <p:cNvPr id="4" name="Footer Placeholder 3">
            <a:extLst>
              <a:ext uri="{FF2B5EF4-FFF2-40B4-BE49-F238E27FC236}">
                <a16:creationId xmlns:a16="http://schemas.microsoft.com/office/drawing/2014/main" id="{CB832006-2E4D-4BEE-8E36-56D08AE7D879}"/>
              </a:ext>
            </a:extLst>
          </p:cNvPr>
          <p:cNvSpPr>
            <a:spLocks noGrp="1"/>
          </p:cNvSpPr>
          <p:nvPr>
            <p:ph type="ftr" sz="quarter" idx="11"/>
          </p:nvPr>
        </p:nvSpPr>
        <p:spPr>
          <a:xfrm>
            <a:off x="2634423" y="6362669"/>
            <a:ext cx="7084177" cy="365125"/>
          </a:xfrm>
        </p:spPr>
        <p:txBody>
          <a:bodyPr/>
          <a:lstStyle/>
          <a:p>
            <a:r>
              <a:rPr lang="en-US"/>
              <a:t>Planul Național de Investiții și Relansare Economică, Guvernul României - Iulie 2020</a:t>
            </a:r>
            <a:endParaRPr lang="en-US" dirty="0"/>
          </a:p>
        </p:txBody>
      </p:sp>
    </p:spTree>
    <p:extLst>
      <p:ext uri="{BB962C8B-B14F-4D97-AF65-F5344CB8AC3E}">
        <p14:creationId xmlns:p14="http://schemas.microsoft.com/office/powerpoint/2010/main" val="3742334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24FEF-96C9-4484-B929-B1757D90C2FB}"/>
              </a:ext>
            </a:extLst>
          </p:cNvPr>
          <p:cNvSpPr>
            <a:spLocks noGrp="1"/>
          </p:cNvSpPr>
          <p:nvPr>
            <p:ph type="title"/>
          </p:nvPr>
        </p:nvSpPr>
        <p:spPr/>
        <p:txBody>
          <a:bodyPr/>
          <a:lstStyle/>
          <a:p>
            <a:r>
              <a:rPr lang="ro-RO" dirty="0"/>
              <a:t>Plan de Relansare Economică</a:t>
            </a:r>
            <a:endParaRPr lang="en-US" dirty="0"/>
          </a:p>
        </p:txBody>
      </p:sp>
      <p:sp>
        <p:nvSpPr>
          <p:cNvPr id="3" name="Text Placeholder 2">
            <a:extLst>
              <a:ext uri="{FF2B5EF4-FFF2-40B4-BE49-F238E27FC236}">
                <a16:creationId xmlns:a16="http://schemas.microsoft.com/office/drawing/2014/main" id="{A281674C-35D9-4D93-9476-FF9FB5904D12}"/>
              </a:ext>
            </a:extLst>
          </p:cNvPr>
          <p:cNvSpPr>
            <a:spLocks noGrp="1"/>
          </p:cNvSpPr>
          <p:nvPr>
            <p:ph type="body" idx="1"/>
          </p:nvPr>
        </p:nvSpPr>
        <p:spPr/>
        <p:txBody>
          <a:bodyPr/>
          <a:lstStyle/>
          <a:p>
            <a:r>
              <a:rPr lang="ro-RO" dirty="0"/>
              <a:t>GRANTURI  DE SPRIJIN PENTRU COMPANII</a:t>
            </a:r>
            <a:endParaRPr lang="en-US" dirty="0"/>
          </a:p>
        </p:txBody>
      </p:sp>
      <p:sp>
        <p:nvSpPr>
          <p:cNvPr id="4" name="Footer Placeholder 3">
            <a:extLst>
              <a:ext uri="{FF2B5EF4-FFF2-40B4-BE49-F238E27FC236}">
                <a16:creationId xmlns:a16="http://schemas.microsoft.com/office/drawing/2014/main" id="{DE2F293D-6491-4975-87BC-599652B5CA9C}"/>
              </a:ext>
            </a:extLst>
          </p:cNvPr>
          <p:cNvSpPr>
            <a:spLocks noGrp="1"/>
          </p:cNvSpPr>
          <p:nvPr>
            <p:ph type="ftr" sz="quarter" idx="11"/>
          </p:nvPr>
        </p:nvSpPr>
        <p:spPr/>
        <p:txBody>
          <a:bodyPr/>
          <a:lstStyle/>
          <a:p>
            <a:r>
              <a:rPr lang="en-US" b="1"/>
              <a:t>Planul Național de Investiții și Relansare Economică, Guvernul României - Iulie 2020</a:t>
            </a:r>
            <a:endParaRPr lang="en-US" b="1" dirty="0"/>
          </a:p>
        </p:txBody>
      </p:sp>
    </p:spTree>
    <p:extLst>
      <p:ext uri="{BB962C8B-B14F-4D97-AF65-F5344CB8AC3E}">
        <p14:creationId xmlns:p14="http://schemas.microsoft.com/office/powerpoint/2010/main" val="3259848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22977-D01D-4865-A013-4466ACCD09CF}"/>
              </a:ext>
            </a:extLst>
          </p:cNvPr>
          <p:cNvSpPr>
            <a:spLocks noGrp="1"/>
          </p:cNvSpPr>
          <p:nvPr>
            <p:ph type="title"/>
          </p:nvPr>
        </p:nvSpPr>
        <p:spPr/>
        <p:txBody>
          <a:bodyPr>
            <a:normAutofit/>
          </a:bodyPr>
          <a:lstStyle/>
          <a:p>
            <a:r>
              <a:rPr lang="ro-RO" dirty="0"/>
              <a:t>Granturi de sprijin pentru </a:t>
            </a:r>
            <a:r>
              <a:rPr lang="ro-RO" b="1" dirty="0"/>
              <a:t>repornirea</a:t>
            </a:r>
            <a:r>
              <a:rPr lang="ro-RO" dirty="0"/>
              <a:t> </a:t>
            </a:r>
            <a:br>
              <a:rPr lang="ro-RO" dirty="0"/>
            </a:br>
            <a:r>
              <a:rPr lang="ro-RO" dirty="0"/>
              <a:t>întreprinderilor, capital de lucru și investiții</a:t>
            </a:r>
            <a:endParaRPr lang="en-US" dirty="0"/>
          </a:p>
        </p:txBody>
      </p:sp>
      <p:sp>
        <p:nvSpPr>
          <p:cNvPr id="3" name="Content Placeholder 2">
            <a:extLst>
              <a:ext uri="{FF2B5EF4-FFF2-40B4-BE49-F238E27FC236}">
                <a16:creationId xmlns:a16="http://schemas.microsoft.com/office/drawing/2014/main" id="{517A1680-F0D2-475B-AD1B-4A476CC0C13E}"/>
              </a:ext>
            </a:extLst>
          </p:cNvPr>
          <p:cNvSpPr>
            <a:spLocks noGrp="1"/>
          </p:cNvSpPr>
          <p:nvPr>
            <p:ph idx="1"/>
          </p:nvPr>
        </p:nvSpPr>
        <p:spPr>
          <a:xfrm>
            <a:off x="1484310" y="2219417"/>
            <a:ext cx="10018713" cy="4243527"/>
          </a:xfrm>
        </p:spPr>
        <p:txBody>
          <a:bodyPr>
            <a:normAutofit fontScale="85000" lnSpcReduction="20000"/>
          </a:bodyPr>
          <a:lstStyle/>
          <a:p>
            <a:r>
              <a:rPr lang="ro-RO" b="1" dirty="0"/>
              <a:t>Granturi de sprijin pentru microîntreprinderi:</a:t>
            </a:r>
          </a:p>
          <a:p>
            <a:pPr lvl="1"/>
            <a:r>
              <a:rPr lang="ro-RO" dirty="0"/>
              <a:t>Valoare grant: 2000 Euro/SRL fără salariați; Toate domeniile; Cheltuieli: stocuri, datorii furnizori, chirii, utillități; Număr beneficiari: 50.000; </a:t>
            </a:r>
            <a:r>
              <a:rPr lang="ro-RO" b="1" dirty="0"/>
              <a:t>Buget: 100 mil. euro</a:t>
            </a:r>
          </a:p>
          <a:p>
            <a:r>
              <a:rPr lang="ro-RO" b="1" dirty="0"/>
              <a:t>Schema de ajutor pentru activități de comerț și servicii afectate de Covid-19</a:t>
            </a:r>
          </a:p>
          <a:p>
            <a:pPr lvl="1"/>
            <a:r>
              <a:rPr lang="ro-RO" dirty="0"/>
              <a:t>Finanțarea chiriilor pentru perioada în care desfășuararea activității comerciale sau a serviciilor prestate a fost afectată pe perioada stării de urgentă sau de alertă: </a:t>
            </a:r>
            <a:r>
              <a:rPr lang="ro-RO" b="1" dirty="0"/>
              <a:t>valoarea chiriei</a:t>
            </a:r>
            <a:r>
              <a:rPr lang="en-US" b="1" dirty="0"/>
              <a:t>/</a:t>
            </a:r>
            <a:r>
              <a:rPr lang="en-US" b="1" dirty="0" err="1"/>
              <a:t>beneficiar</a:t>
            </a:r>
            <a:r>
              <a:rPr lang="en-US" b="1" dirty="0"/>
              <a:t>/</a:t>
            </a:r>
            <a:r>
              <a:rPr lang="en-US" b="1" dirty="0" err="1"/>
              <a:t>lună</a:t>
            </a:r>
            <a:r>
              <a:rPr lang="en-US" dirty="0"/>
              <a:t>, </a:t>
            </a:r>
            <a:r>
              <a:rPr lang="en-US" dirty="0" err="1"/>
              <a:t>pentru</a:t>
            </a:r>
            <a:r>
              <a:rPr lang="en-US" dirty="0"/>
              <a:t> o </a:t>
            </a:r>
            <a:r>
              <a:rPr lang="en-US" dirty="0" err="1"/>
              <a:t>perioadă</a:t>
            </a:r>
            <a:r>
              <a:rPr lang="en-US" dirty="0"/>
              <a:t> de 3 </a:t>
            </a:r>
            <a:r>
              <a:rPr lang="en-US" dirty="0" err="1"/>
              <a:t>luni</a:t>
            </a:r>
            <a:r>
              <a:rPr lang="ro-RO" dirty="0"/>
              <a:t>. </a:t>
            </a:r>
            <a:r>
              <a:rPr lang="ro-RO" b="1" dirty="0"/>
              <a:t>Buget: 160 mil. lei. </a:t>
            </a:r>
          </a:p>
          <a:p>
            <a:r>
              <a:rPr lang="ro-RO" b="1" dirty="0"/>
              <a:t>Capital de lucru pentru repornirea activităților economice pentru IMM-uri:</a:t>
            </a:r>
          </a:p>
          <a:p>
            <a:pPr lvl="1"/>
            <a:r>
              <a:rPr lang="ro-RO" dirty="0"/>
              <a:t>Valoare grant: max. 125.000 Euro; Domenii: HoReCa, turism, transporturi, evenimente; Cheltuieli: stocuri, datorii furnizori, echipamente; </a:t>
            </a:r>
            <a:r>
              <a:rPr lang="ro-RO" b="1" dirty="0"/>
              <a:t>Buget: 350 mil. euro</a:t>
            </a:r>
            <a:r>
              <a:rPr lang="ro-RO" dirty="0"/>
              <a:t>.</a:t>
            </a:r>
          </a:p>
          <a:p>
            <a:r>
              <a:rPr lang="ro-RO" b="1" dirty="0"/>
              <a:t>Granturi pentru investiții și pentru reconversia economică a IMM-urilor:</a:t>
            </a:r>
          </a:p>
          <a:p>
            <a:pPr lvl="1"/>
            <a:r>
              <a:rPr lang="ro-RO" dirty="0"/>
              <a:t>Valoare grant: 50.000 – 200.000 Euro; Domenii: Industria sanitară, farmaceutică, alimentară, auto, IT, energie, construcții, transport,</a:t>
            </a:r>
            <a:r>
              <a:rPr lang="en-US" dirty="0"/>
              <a:t> </a:t>
            </a:r>
            <a:r>
              <a:rPr lang="en-US" dirty="0" err="1"/>
              <a:t>turism</a:t>
            </a:r>
            <a:r>
              <a:rPr lang="en-US" dirty="0"/>
              <a:t>,</a:t>
            </a:r>
            <a:r>
              <a:rPr lang="ro-RO" dirty="0"/>
              <a:t> confecții; Cheltuieli: producție, achiziția de echipamente, utilaje, tehnologii; </a:t>
            </a:r>
            <a:r>
              <a:rPr lang="ro-RO" b="1" dirty="0"/>
              <a:t>Buget: 550 mil. euro.</a:t>
            </a:r>
            <a:endParaRPr lang="en-US" b="1" dirty="0"/>
          </a:p>
        </p:txBody>
      </p:sp>
      <p:sp>
        <p:nvSpPr>
          <p:cNvPr id="4" name="Footer Placeholder 3">
            <a:extLst>
              <a:ext uri="{FF2B5EF4-FFF2-40B4-BE49-F238E27FC236}">
                <a16:creationId xmlns:a16="http://schemas.microsoft.com/office/drawing/2014/main" id="{EE2F46B2-1298-4B2D-9692-A5747A045580}"/>
              </a:ext>
            </a:extLst>
          </p:cNvPr>
          <p:cNvSpPr>
            <a:spLocks noGrp="1"/>
          </p:cNvSpPr>
          <p:nvPr>
            <p:ph type="ftr" sz="quarter" idx="11"/>
          </p:nvPr>
        </p:nvSpPr>
        <p:spPr>
          <a:xfrm>
            <a:off x="2553911" y="6362669"/>
            <a:ext cx="7084177" cy="365125"/>
          </a:xfrm>
        </p:spPr>
        <p:txBody>
          <a:bodyPr/>
          <a:lstStyle/>
          <a:p>
            <a:r>
              <a:rPr lang="en-US"/>
              <a:t>Planul Național de Investiții și Relansare Economică, Guvernul României - Iulie 2020</a:t>
            </a:r>
            <a:endParaRPr lang="en-US" dirty="0"/>
          </a:p>
        </p:txBody>
      </p:sp>
    </p:spTree>
    <p:extLst>
      <p:ext uri="{BB962C8B-B14F-4D97-AF65-F5344CB8AC3E}">
        <p14:creationId xmlns:p14="http://schemas.microsoft.com/office/powerpoint/2010/main" val="2911972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A2504-0F7A-4096-B563-0EEA3883D859}"/>
              </a:ext>
            </a:extLst>
          </p:cNvPr>
          <p:cNvSpPr>
            <a:spLocks noGrp="1"/>
          </p:cNvSpPr>
          <p:nvPr>
            <p:ph type="title"/>
          </p:nvPr>
        </p:nvSpPr>
        <p:spPr/>
        <p:txBody>
          <a:bodyPr/>
          <a:lstStyle/>
          <a:p>
            <a:r>
              <a:rPr lang="ro-RO" dirty="0"/>
              <a:t>Programe de finanțare nerambursabilă pentru creșterea </a:t>
            </a:r>
            <a:r>
              <a:rPr lang="ro-RO" b="1" dirty="0"/>
              <a:t>competitivității</a:t>
            </a:r>
            <a:r>
              <a:rPr lang="ro-RO" dirty="0"/>
              <a:t> IMM-urilor </a:t>
            </a:r>
            <a:endParaRPr lang="en-US" dirty="0"/>
          </a:p>
        </p:txBody>
      </p:sp>
      <p:sp>
        <p:nvSpPr>
          <p:cNvPr id="3" name="Content Placeholder 2">
            <a:extLst>
              <a:ext uri="{FF2B5EF4-FFF2-40B4-BE49-F238E27FC236}">
                <a16:creationId xmlns:a16="http://schemas.microsoft.com/office/drawing/2014/main" id="{9B28C67C-21B6-43B4-A295-97C196686614}"/>
              </a:ext>
            </a:extLst>
          </p:cNvPr>
          <p:cNvSpPr>
            <a:spLocks noGrp="1"/>
          </p:cNvSpPr>
          <p:nvPr>
            <p:ph idx="1"/>
          </p:nvPr>
        </p:nvSpPr>
        <p:spPr/>
        <p:txBody>
          <a:bodyPr>
            <a:normAutofit fontScale="92500" lnSpcReduction="20000"/>
          </a:bodyPr>
          <a:lstStyle/>
          <a:p>
            <a:r>
              <a:rPr lang="ro-RO" b="1" dirty="0"/>
              <a:t>Granturi pentru investiții pentru microîntreprinderi </a:t>
            </a:r>
            <a:r>
              <a:rPr lang="ro-RO" dirty="0"/>
              <a:t>prin supracontractarea proiectelor din lista de rezervă din Programul Operațional Regional – Axa 2.1:</a:t>
            </a:r>
          </a:p>
          <a:p>
            <a:pPr lvl="1"/>
            <a:r>
              <a:rPr lang="ro-RO" dirty="0"/>
              <a:t>Grant: max. 200.000 euro; Buget alocat: 117 mil. euro; Supracontractare: 130 mil. euro;</a:t>
            </a:r>
          </a:p>
          <a:p>
            <a:r>
              <a:rPr lang="ro-RO" b="1" dirty="0"/>
              <a:t>Granturi pentru creșterea competitivității IMM-urilor </a:t>
            </a:r>
            <a:r>
              <a:rPr lang="ro-RO" dirty="0"/>
              <a:t>prin alocarea suplimentară de fonduri prin Programul Operațional Regional – Axa 2.2:</a:t>
            </a:r>
          </a:p>
          <a:p>
            <a:pPr lvl="1"/>
            <a:r>
              <a:rPr lang="ro-RO" dirty="0"/>
              <a:t>Grant: 200.000 – 1.000.000 euro; Buget (alocare inițială și supracontractare): 450 mil. euro</a:t>
            </a:r>
          </a:p>
          <a:p>
            <a:r>
              <a:rPr lang="ro-RO" b="1" dirty="0"/>
              <a:t>Granturi pentru dezvoltarea IMM-urilor prin finanțarea investițiilor mari </a:t>
            </a:r>
            <a:r>
              <a:rPr lang="ro-RO" dirty="0"/>
              <a:t>în creșterea productivității prin Programul Operațional Regional:</a:t>
            </a:r>
          </a:p>
          <a:p>
            <a:pPr lvl="1"/>
            <a:r>
              <a:rPr lang="ro-RO" dirty="0"/>
              <a:t>Grant: 2.000.000 – 6.000.000 euro; Buget(alocare inițială și supracontractare): 550 mil. euro</a:t>
            </a:r>
            <a:endParaRPr lang="en-US" dirty="0"/>
          </a:p>
        </p:txBody>
      </p:sp>
      <p:sp>
        <p:nvSpPr>
          <p:cNvPr id="4" name="Footer Placeholder 3">
            <a:extLst>
              <a:ext uri="{FF2B5EF4-FFF2-40B4-BE49-F238E27FC236}">
                <a16:creationId xmlns:a16="http://schemas.microsoft.com/office/drawing/2014/main" id="{426EF5D7-D874-44FF-99B4-008AFCB81387}"/>
              </a:ext>
            </a:extLst>
          </p:cNvPr>
          <p:cNvSpPr>
            <a:spLocks noGrp="1"/>
          </p:cNvSpPr>
          <p:nvPr>
            <p:ph type="ftr" sz="quarter" idx="11"/>
          </p:nvPr>
        </p:nvSpPr>
        <p:spPr/>
        <p:txBody>
          <a:bodyPr/>
          <a:lstStyle/>
          <a:p>
            <a:r>
              <a:rPr lang="en-US"/>
              <a:t>Planul Național de Investiții și Relansare Economică, Guvernul României - Iulie 2020</a:t>
            </a:r>
          </a:p>
        </p:txBody>
      </p:sp>
    </p:spTree>
    <p:extLst>
      <p:ext uri="{BB962C8B-B14F-4D97-AF65-F5344CB8AC3E}">
        <p14:creationId xmlns:p14="http://schemas.microsoft.com/office/powerpoint/2010/main" val="16942497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1960</TotalTime>
  <Words>5174</Words>
  <Application>Microsoft Office PowerPoint</Application>
  <PresentationFormat>Widescreen</PresentationFormat>
  <Paragraphs>264</Paragraphs>
  <Slides>32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Corbel</vt:lpstr>
      <vt:lpstr>Parallax</vt:lpstr>
      <vt:lpstr>RECLĂDIM ROMÂNIA</vt:lpstr>
      <vt:lpstr>Schimbarea paradigmei de dezvoltare</vt:lpstr>
      <vt:lpstr>Context</vt:lpstr>
      <vt:lpstr>Evoluții macroeconomice în contextul Covid-19</vt:lpstr>
      <vt:lpstr>Politici fiscale și bugetare de sprijin  în contextul Covid-19</vt:lpstr>
      <vt:lpstr>Programe de susținere și protejare a locurilor de muncă afectate de criza Covid-19 </vt:lpstr>
      <vt:lpstr>Plan de Relansare Economică</vt:lpstr>
      <vt:lpstr>Granturi de sprijin pentru repornirea  întreprinderilor, capital de lucru și investiții</vt:lpstr>
      <vt:lpstr>Programe de finanțare nerambursabilă pentru creșterea competitivității IMM-urilor </vt:lpstr>
      <vt:lpstr>Granturi pentru inițiative antreprenoriale inovative și digitalizarea companiilor</vt:lpstr>
      <vt:lpstr>Sprijin pentru dezvoltarea agriculturii  și a industriei agro-alimentare</vt:lpstr>
      <vt:lpstr>Programe de finanțare pentru investiții noi  și pentru relocarea companiilor în România</vt:lpstr>
      <vt:lpstr>Plan de Relansare Economică</vt:lpstr>
      <vt:lpstr>Programe de garantare a creditelor pentru capital de lucru și investiții</vt:lpstr>
      <vt:lpstr>Programe de garantare pentru asigurarea lichidității companiilor</vt:lpstr>
      <vt:lpstr>Plan de Relansare Economică</vt:lpstr>
      <vt:lpstr>Instrumente de creștere a capitalizării companiilor și de finanțare a investițiilor</vt:lpstr>
      <vt:lpstr>Plan de Relansare Economică</vt:lpstr>
      <vt:lpstr>Măsuri de sprijin pentru angajați și companii pentru reluarea activităților economice</vt:lpstr>
      <vt:lpstr>Alte măsuri de sprijin pentru  ocuparea forței de muncă</vt:lpstr>
      <vt:lpstr>Măsuri de protecție socială</vt:lpstr>
      <vt:lpstr>Planul Național de Investiții</vt:lpstr>
      <vt:lpstr>INFRASTRUCTURA DE TRANSPORT (I)</vt:lpstr>
      <vt:lpstr>INFRASTRUCTURA DE TRANSPORT (II)</vt:lpstr>
      <vt:lpstr>INFRASTRUCTURA ENERGETICĂ</vt:lpstr>
      <vt:lpstr>INFRASTRUCTURA DE SĂNĂTATE</vt:lpstr>
      <vt:lpstr>INFRASTRUCTURA PENTRU EDUCAȚIE</vt:lpstr>
      <vt:lpstr>INVESTIȚII ÎN DEZVOLTAREA LOCALĂ (I)</vt:lpstr>
      <vt:lpstr>INVESTIȚII ÎN DEZVOLTAREA LOCALĂ (II)</vt:lpstr>
      <vt:lpstr>INFRASTRUCTURA AGRICOLĂ DE IRIGAȚII</vt:lpstr>
      <vt:lpstr>INVESTIȚII DE MEDIU</vt:lpstr>
      <vt:lpstr>INFRASTRUCTURA SPORTIVĂ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RECLĂDIM ROMÂNIA</dc:title>
  <dc:creator>PNL Online</dc:creator>
  <cp:lastModifiedBy>Ionel Danca</cp:lastModifiedBy>
  <cp:revision>119</cp:revision>
  <cp:lastPrinted>2020-06-26T11:11:52Z</cp:lastPrinted>
  <dcterms:created xsi:type="dcterms:W3CDTF">2020-06-14T08:15:29Z</dcterms:created>
  <dcterms:modified xsi:type="dcterms:W3CDTF">2020-06-30T14:14:39Z</dcterms:modified>
</cp:coreProperties>
</file>