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4"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24"/>
    <p:restoredTop sz="93041"/>
  </p:normalViewPr>
  <p:slideViewPr>
    <p:cSldViewPr snapToGrid="0" snapToObjects="1">
      <p:cViewPr varScale="1">
        <p:scale>
          <a:sx n="88" d="100"/>
          <a:sy n="88" d="100"/>
        </p:scale>
        <p:origin x="200"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localhost/Users/danielenescu/Documents/Daedalus/Frappe%20Digital/Studii%20publice/Sanatate:Fapte%20bune:Vrajitoare:CSR/Copy%20of%20%20vrajitoare.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localhost/Users/danielenescu/Documents/Daedalus/Frappe%20Digital/Studii%20publice/Sanatate:Fapte%20bune:Vrajitoare:CSR/Copy%20of%20%20vrajitoare.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localhost/Users/danielenescu/Documents/Daedalus/Frappe%20Digital/Studii%20publice/Sanatate:Fapte%20bune:Vrajitoare:CSR/Copy%20of%20%20vrajitoa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a:t>Pe care dintre următoarele lucruri le-ați făcut dumneavoastră personal în ultimele 12 luni?</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'Analiza Datelor'!$X$177:$X$183</c:f>
              <c:strCache>
                <c:ptCount val="7"/>
                <c:pt idx="0">
                  <c:v>Niciuna de mai sus</c:v>
                </c:pt>
                <c:pt idx="1">
                  <c:v>Am donat bani pe rețelele sociale</c:v>
                </c:pt>
                <c:pt idx="2">
                  <c:v>Am donat sânge</c:v>
                </c:pt>
                <c:pt idx="3">
                  <c:v>Am voluntariat timpul meu pentru o cauză bună</c:v>
                </c:pt>
                <c:pt idx="4">
                  <c:v>Am donat bani sau bunuri la biserică</c:v>
                </c:pt>
                <c:pt idx="5">
                  <c:v>Am donat bani către o oragnizatie non-guvernamentală</c:v>
                </c:pt>
                <c:pt idx="6">
                  <c:v>Am dat bani sau bunuri unor oameni de pe stradă</c:v>
                </c:pt>
              </c:strCache>
            </c:strRef>
          </c:cat>
          <c:val>
            <c:numRef>
              <c:f>'Analiza Datelor'!$Y$177:$Y$183</c:f>
              <c:numCache>
                <c:formatCode>General</c:formatCode>
                <c:ptCount val="7"/>
                <c:pt idx="0">
                  <c:v>7.3</c:v>
                </c:pt>
                <c:pt idx="1">
                  <c:v>12.2</c:v>
                </c:pt>
                <c:pt idx="2">
                  <c:v>15.4</c:v>
                </c:pt>
                <c:pt idx="3">
                  <c:v>17.1</c:v>
                </c:pt>
                <c:pt idx="4">
                  <c:v>26.5</c:v>
                </c:pt>
                <c:pt idx="5">
                  <c:v>32.2</c:v>
                </c:pt>
                <c:pt idx="6">
                  <c:v>49.3</c:v>
                </c:pt>
              </c:numCache>
            </c:numRef>
          </c:val>
        </c:ser>
        <c:dLbls>
          <c:showLegendKey val="0"/>
          <c:showVal val="0"/>
          <c:showCatName val="0"/>
          <c:showSerName val="0"/>
          <c:showPercent val="0"/>
          <c:showBubbleSize val="0"/>
        </c:dLbls>
        <c:gapWidth val="150"/>
        <c:overlap val="100"/>
        <c:axId val="-2140022720"/>
        <c:axId val="-2111894736"/>
      </c:barChart>
      <c:catAx>
        <c:axId val="-2140022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11894736"/>
        <c:crosses val="autoZero"/>
        <c:auto val="1"/>
        <c:lblAlgn val="ctr"/>
        <c:lblOffset val="100"/>
        <c:noMultiLvlLbl val="0"/>
      </c:catAx>
      <c:valAx>
        <c:axId val="-2111894736"/>
        <c:scaling>
          <c:orientation val="minMax"/>
        </c:scaling>
        <c:delete val="1"/>
        <c:axPos val="b"/>
        <c:numFmt formatCode="General" sourceLinked="0"/>
        <c:majorTickMark val="none"/>
        <c:minorTickMark val="none"/>
        <c:tickLblPos val="nextTo"/>
        <c:crossAx val="-214002272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400" b="1" i="0" u="none" strike="noStrike" baseline="0">
                <a:effectLst/>
              </a:rPr>
              <a:t>Raportul între cei care au donat pe rețele sociale și cei care au distribuit o cauza pe rețele sociale</a:t>
            </a:r>
            <a:endParaRPr lang="en-US" sz="2400" b="1"/>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0145582740994107"/>
          <c:y val="0.164912632423726"/>
          <c:w val="0.970883451801179"/>
          <c:h val="0.735091450890623"/>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'Analiza Datelor'!$X$216:$X$218</c:f>
              <c:strCache>
                <c:ptCount val="3"/>
                <c:pt idx="0">
                  <c:v>18-29 ani</c:v>
                </c:pt>
                <c:pt idx="1">
                  <c:v>30-44 ani</c:v>
                </c:pt>
                <c:pt idx="2">
                  <c:v>45-65 ani</c:v>
                </c:pt>
              </c:strCache>
            </c:strRef>
          </c:cat>
          <c:val>
            <c:numRef>
              <c:f>'Analiza Datelor'!$Y$216:$Y$218</c:f>
              <c:numCache>
                <c:formatCode>0%</c:formatCode>
                <c:ptCount val="3"/>
                <c:pt idx="0">
                  <c:v>0.44529262086514</c:v>
                </c:pt>
                <c:pt idx="1">
                  <c:v>0.370588235294118</c:v>
                </c:pt>
                <c:pt idx="2">
                  <c:v>0.225961538461538</c:v>
                </c:pt>
              </c:numCache>
            </c:numRef>
          </c:val>
        </c:ser>
        <c:dLbls>
          <c:showLegendKey val="0"/>
          <c:showVal val="0"/>
          <c:showCatName val="0"/>
          <c:showSerName val="0"/>
          <c:showPercent val="0"/>
          <c:showBubbleSize val="0"/>
        </c:dLbls>
        <c:gapWidth val="219"/>
        <c:overlap val="-27"/>
        <c:axId val="-2112049584"/>
        <c:axId val="-2113041568"/>
      </c:barChart>
      <c:catAx>
        <c:axId val="-2112049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113041568"/>
        <c:crosses val="autoZero"/>
        <c:auto val="1"/>
        <c:lblAlgn val="ctr"/>
        <c:lblOffset val="100"/>
        <c:noMultiLvlLbl val="0"/>
      </c:catAx>
      <c:valAx>
        <c:axId val="-2113041568"/>
        <c:scaling>
          <c:orientation val="minMax"/>
        </c:scaling>
        <c:delete val="1"/>
        <c:axPos val="l"/>
        <c:majorTickMark val="none"/>
        <c:minorTickMark val="none"/>
        <c:tickLblPos val="nextTo"/>
        <c:crossAx val="-21120495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1"/>
          <c:order val="0"/>
          <c:tx>
            <c:strRef>
              <c:f>'Analiza Datelor'!$Y$48</c:f>
              <c:strCache>
                <c:ptCount val="1"/>
                <c:pt idx="0">
                  <c:v>Dezacord (Total + Partial)</c:v>
                </c:pt>
              </c:strCache>
            </c:strRef>
          </c:tx>
          <c:spPr>
            <a:solidFill>
              <a:schemeClr val="accent2"/>
            </a:solidFill>
            <a:ln>
              <a:noFill/>
            </a:ln>
            <a:effectLst/>
          </c:spPr>
          <c:invertIfNegative val="0"/>
          <c:dLbls>
            <c:dLbl>
              <c:idx val="0"/>
              <c:layout/>
              <c:tx>
                <c:rich>
                  <a:bodyPr/>
                  <a:lstStyle/>
                  <a:p>
                    <a:r>
                      <a:rPr lang="fi-FI"/>
                      <a:t>20,9</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uk-UA"/>
                      <a:t>60,8</a:t>
                    </a:r>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uk-UA"/>
                      <a:t>50,4</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'Analiza Datelor'!$Y$49:$Y$51</c:f>
              <c:numCache>
                <c:formatCode>General</c:formatCode>
                <c:ptCount val="3"/>
                <c:pt idx="0">
                  <c:v>-20.9</c:v>
                </c:pt>
                <c:pt idx="1">
                  <c:v>-60.8</c:v>
                </c:pt>
                <c:pt idx="2">
                  <c:v>-50.4</c:v>
                </c:pt>
              </c:numCache>
            </c:numRef>
          </c:val>
        </c:ser>
        <c:ser>
          <c:idx val="0"/>
          <c:order val="1"/>
          <c:tx>
            <c:strRef>
              <c:f>'Analiza Datelor'!$Z$48</c:f>
              <c:strCache>
                <c:ptCount val="1"/>
                <c:pt idx="0">
                  <c:v>Acord (Total+Partial)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'Analiza Datelor'!$Z$49:$Z$51</c:f>
              <c:numCache>
                <c:formatCode>General</c:formatCode>
                <c:ptCount val="3"/>
                <c:pt idx="0">
                  <c:v>79.1</c:v>
                </c:pt>
                <c:pt idx="1">
                  <c:v>39.2</c:v>
                </c:pt>
                <c:pt idx="2">
                  <c:v>49.6</c:v>
                </c:pt>
              </c:numCache>
            </c:numRef>
          </c:val>
        </c:ser>
        <c:dLbls>
          <c:showLegendKey val="0"/>
          <c:showVal val="0"/>
          <c:showCatName val="0"/>
          <c:showSerName val="0"/>
          <c:showPercent val="0"/>
          <c:showBubbleSize val="0"/>
        </c:dLbls>
        <c:gapWidth val="150"/>
        <c:overlap val="100"/>
        <c:axId val="-2112434528"/>
        <c:axId val="-2113873328"/>
      </c:barChart>
      <c:catAx>
        <c:axId val="-2112434528"/>
        <c:scaling>
          <c:orientation val="minMax"/>
        </c:scaling>
        <c:delete val="1"/>
        <c:axPos val="l"/>
        <c:numFmt formatCode="General" sourceLinked="1"/>
        <c:majorTickMark val="none"/>
        <c:minorTickMark val="none"/>
        <c:tickLblPos val="nextTo"/>
        <c:crossAx val="-2113873328"/>
        <c:crosses val="autoZero"/>
        <c:auto val="1"/>
        <c:lblAlgn val="ctr"/>
        <c:lblOffset val="100"/>
        <c:noMultiLvlLbl val="0"/>
      </c:catAx>
      <c:valAx>
        <c:axId val="-2113873328"/>
        <c:scaling>
          <c:orientation val="minMax"/>
        </c:scaling>
        <c:delete val="1"/>
        <c:axPos val="b"/>
        <c:numFmt formatCode="General" sourceLinked="0"/>
        <c:majorTickMark val="none"/>
        <c:minorTickMark val="none"/>
        <c:tickLblPos val="nextTo"/>
        <c:crossAx val="-21124345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p:cNvSpPr>
            <a:spLocks noGrp="1"/>
          </p:cNvSpPr>
          <p:nvPr>
            <p:ph type="dt" sz="half" idx="10"/>
          </p:nvPr>
        </p:nvSpPr>
        <p:spPr/>
        <p:txBody>
          <a:bodyPr/>
          <a:lstStyle/>
          <a:p>
            <a:fld id="{B719955F-936C-BC41-9B3A-757F3BF4235C}" type="datetimeFigureOut">
              <a:t>2/14/23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2002847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B719955F-936C-BC41-9B3A-757F3BF4235C}" type="datetimeFigureOut">
              <a:t>2/14/23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379400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B719955F-936C-BC41-9B3A-757F3BF4235C}" type="datetimeFigureOut">
              <a:t>2/14/23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504015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10"/>
          </p:nvPr>
        </p:nvSpPr>
        <p:spPr/>
        <p:txBody>
          <a:bodyPr/>
          <a:lstStyle/>
          <a:p>
            <a:fld id="{B719955F-936C-BC41-9B3A-757F3BF4235C}" type="datetimeFigureOut">
              <a:t>2/14/23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10398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19955F-936C-BC41-9B3A-757F3BF4235C}" type="datetimeFigureOut">
              <a:t>2/14/23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41377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p:cNvSpPr>
            <a:spLocks noGrp="1"/>
          </p:cNvSpPr>
          <p:nvPr>
            <p:ph type="dt" sz="half" idx="10"/>
          </p:nvPr>
        </p:nvSpPr>
        <p:spPr/>
        <p:txBody>
          <a:bodyPr/>
          <a:lstStyle/>
          <a:p>
            <a:fld id="{B719955F-936C-BC41-9B3A-757F3BF4235C}" type="datetimeFigureOut">
              <a:t>2/14/23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732425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p:cNvSpPr>
            <a:spLocks noGrp="1"/>
          </p:cNvSpPr>
          <p:nvPr>
            <p:ph type="dt" sz="half" idx="10"/>
          </p:nvPr>
        </p:nvSpPr>
        <p:spPr/>
        <p:txBody>
          <a:bodyPr/>
          <a:lstStyle/>
          <a:p>
            <a:fld id="{B719955F-936C-BC41-9B3A-757F3BF4235C}" type="datetimeFigureOut">
              <a:t>2/14/23</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505954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o-RO"/>
          </a:p>
        </p:txBody>
      </p:sp>
      <p:sp>
        <p:nvSpPr>
          <p:cNvPr id="3" name="Date Placeholder 2"/>
          <p:cNvSpPr>
            <a:spLocks noGrp="1"/>
          </p:cNvSpPr>
          <p:nvPr>
            <p:ph type="dt" sz="half" idx="10"/>
          </p:nvPr>
        </p:nvSpPr>
        <p:spPr/>
        <p:txBody>
          <a:bodyPr/>
          <a:lstStyle/>
          <a:p>
            <a:fld id="{B719955F-936C-BC41-9B3A-757F3BF4235C}" type="datetimeFigureOut">
              <a:t>2/14/23</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68691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19955F-936C-BC41-9B3A-757F3BF4235C}" type="datetimeFigureOut">
              <a:t>2/14/23</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95074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19955F-936C-BC41-9B3A-757F3BF4235C}" type="datetimeFigureOut">
              <a:t>2/14/23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867670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19955F-936C-BC41-9B3A-757F3BF4235C}" type="datetimeFigureOut">
              <a:t>2/14/23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B880FC77-AF83-9C49-BE87-7E79831EBF28}" type="slidenum">
              <a:t>‹#›</a:t>
            </a:fld>
            <a:endParaRPr lang="ro-RO"/>
          </a:p>
        </p:txBody>
      </p:sp>
    </p:spTree>
    <p:extLst>
      <p:ext uri="{BB962C8B-B14F-4D97-AF65-F5344CB8AC3E}">
        <p14:creationId xmlns:p14="http://schemas.microsoft.com/office/powerpoint/2010/main" val="1750035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9955F-936C-BC41-9B3A-757F3BF4235C}" type="datetimeFigureOut">
              <a:t>2/14/23</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0FC77-AF83-9C49-BE87-7E79831EBF28}" type="slidenum">
              <a:t>‹#›</a:t>
            </a:fld>
            <a:endParaRPr lang="ro-RO"/>
          </a:p>
        </p:txBody>
      </p:sp>
    </p:spTree>
    <p:extLst>
      <p:ext uri="{BB962C8B-B14F-4D97-AF65-F5344CB8AC3E}">
        <p14:creationId xmlns:p14="http://schemas.microsoft.com/office/powerpoint/2010/main" val="109245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a:t>Fapte bune</a:t>
            </a:r>
          </a:p>
        </p:txBody>
      </p:sp>
      <p:sp>
        <p:nvSpPr>
          <p:cNvPr id="3" name="Subtitle 2"/>
          <p:cNvSpPr>
            <a:spLocks noGrp="1"/>
          </p:cNvSpPr>
          <p:nvPr>
            <p:ph type="subTitle" idx="1"/>
          </p:nvPr>
        </p:nvSpPr>
        <p:spPr/>
        <p:txBody>
          <a:bodyPr/>
          <a:lstStyle/>
          <a:p>
            <a:r>
              <a:rPr lang="ro-RO"/>
              <a:t>Februarie 2023</a:t>
            </a:r>
          </a:p>
        </p:txBody>
      </p:sp>
    </p:spTree>
    <p:extLst>
      <p:ext uri="{BB962C8B-B14F-4D97-AF65-F5344CB8AC3E}">
        <p14:creationId xmlns:p14="http://schemas.microsoft.com/office/powerpoint/2010/main" val="48505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5428" y="26257"/>
            <a:ext cx="11451771" cy="6771084"/>
          </a:xfrm>
          <a:prstGeom prst="rect">
            <a:avLst/>
          </a:prstGeom>
          <a:noFill/>
        </p:spPr>
        <p:txBody>
          <a:bodyPr wrap="square" rtlCol="0">
            <a:spAutoFit/>
          </a:bodyPr>
          <a:lstStyle/>
          <a:p>
            <a:r>
              <a:rPr lang="ro-RO" b="1"/>
              <a:t>Fapte bune</a:t>
            </a:r>
          </a:p>
          <a:p>
            <a:endParaRPr lang="ro-RO" sz="1300" b="1"/>
          </a:p>
          <a:p>
            <a:r>
              <a:rPr lang="ro-RO" sz="1300"/>
              <a:t>Mai puțin de jumătate din români (48%) cred că în general oamenii sunt altruiști și se ajută unii pe alții. Interesant este că oamenii cu venituri mici și medii și cei din orașele mici cred într-o măsură mai mare că oamenii se ajută unii pe alții, prin comparație cu celelalte categorii demografice. Una din explicații este că acești oameni fie locuiesc în comunități mai restrânse - și deci mai unite, fie sunt nevoiti să se ajute mai mult unii pe alții pentru a trece peste dificultățile vieții.</a:t>
            </a:r>
          </a:p>
          <a:p>
            <a:endParaRPr lang="ro-RO" sz="1300" b="1"/>
          </a:p>
          <a:p>
            <a:r>
              <a:rPr lang="ro-RO" sz="1300" b="1"/>
              <a:t>Mila face legea</a:t>
            </a:r>
            <a:endParaRPr lang="ro-RO" sz="1300"/>
          </a:p>
          <a:p>
            <a:r>
              <a:rPr lang="ro-RO" sz="1300"/>
              <a:t>Oamenii străzii sunt principalii beneficiari ai faptelor bune: astfel 49% din persoanele intervievate spun că au dat bani sau bunuri unor oameni de pe stradă. Femeile și persoanele din orașele mici sunt mai înclinate să ofere bani sau bunuri persoanelor de pe stradă.</a:t>
            </a:r>
          </a:p>
          <a:p>
            <a:endParaRPr lang="ro-RO" sz="1300" b="1"/>
          </a:p>
          <a:p>
            <a:r>
              <a:rPr lang="ro-RO" sz="1300" b="1"/>
              <a:t>ONG-urile aproape la paritate cu biserica</a:t>
            </a:r>
            <a:endParaRPr lang="ro-RO" sz="1300"/>
          </a:p>
          <a:p>
            <a:r>
              <a:rPr lang="ro-RO" sz="1300"/>
              <a:t>32% din români declară că au donat către o organizație non guvernamentală, în timp ce 27% spun că au donat bani sau bunuri către biserică. Bazinul donatorilor este însă diferit pentru ONG-uri și biserică: în timp ce donatorii către biserică provin într-o proporție mai mare din rândul persoanelor senioare, din orașele mici, ONG-urile primesc donații într-o proporție mai mare de la persoanele cu venituri mari, din București. </a:t>
            </a:r>
          </a:p>
          <a:p>
            <a:endParaRPr lang="ro-RO" sz="1300" b="1"/>
          </a:p>
          <a:p>
            <a:r>
              <a:rPr lang="ro-RO" sz="1300" b="1"/>
              <a:t>Voluntariatul și donatul sângelui, cenuș</a:t>
            </a:r>
            <a:r>
              <a:rPr lang="ro-RO" sz="1300"/>
              <a:t>ă</a:t>
            </a:r>
            <a:r>
              <a:rPr lang="ro-RO" sz="1300" b="1"/>
              <a:t>resele faptelor bune</a:t>
            </a:r>
            <a:endParaRPr lang="ro-RO" sz="1300"/>
          </a:p>
          <a:p>
            <a:r>
              <a:rPr lang="ro-RO" sz="1300"/>
              <a:t>17% dintre români și-au voluntariat timpul pentru o cauză bună și 15% spun că au donat sânge. E drept că dintre faptele bune, acestea implică probabil un efort ceva mai mare decât donațiile, dar este foarte probabil să existe și cauze culturale pentru aceste cifre relativ scăzute.</a:t>
            </a:r>
          </a:p>
          <a:p>
            <a:endParaRPr lang="ro-RO" sz="1300" b="1"/>
          </a:p>
          <a:p>
            <a:r>
              <a:rPr lang="ro-RO" sz="1300" b="1"/>
              <a:t>Rețelele sociale: raportul între "faptă și vorbă" este de 1:3.</a:t>
            </a:r>
            <a:endParaRPr lang="ro-RO" sz="1300"/>
          </a:p>
          <a:p>
            <a:r>
              <a:rPr lang="ro-RO" sz="1300"/>
              <a:t>38% dintre români spun că au distribuit o cauză pe rețele sociale către prietenii din listă, dar doar 12% au donat bani prin rețele sociale. Raportul între cei care donează și cei care distribuie cauze pe rețele sociale variază destul de mult cu vârstă, de la  1:2  în rândul tinerilor la  1:4 în rândul persoanelor cu vârstă de 45-65 ani.</a:t>
            </a:r>
          </a:p>
          <a:p>
            <a:endParaRPr lang="ro-RO" sz="1300" b="1"/>
          </a:p>
          <a:p>
            <a:r>
              <a:rPr lang="ro-RO" sz="1300" b="1"/>
              <a:t>Neîncrederea subminează faptele bune</a:t>
            </a:r>
            <a:endParaRPr lang="ro-RO" sz="1300"/>
          </a:p>
          <a:p>
            <a:r>
              <a:rPr lang="ro-RO" sz="1300"/>
              <a:t>Încrederea este acordată cu prioritate în cercul de persoane cunoscute, însă nici acolo nu este la cote foarte ridicate. Astfel, 50% spun că pot să aibă încredere în oamenii din jurul lor, iar  39% din români sunt de acord  că majoritatea oamenilor sunt onești și nu încearcă să profite de ei. Pe de altă parte, societatea românească în ansamblul ei este văzută că dominată de răutate și invidie de 79% din români. Dealtfel, încrederea scăzută în necunoscuți se vede și în comportamentul de zi cu zi: în ultimele 7 zile 55% dintre români au zâmbit unei persoane necunoacute și 38% au intrat în vorba cu o persoană necunoscută.</a:t>
            </a:r>
          </a:p>
          <a:p>
            <a:endParaRPr lang="ro-RO" sz="1300" b="1"/>
          </a:p>
          <a:p>
            <a:r>
              <a:rPr lang="ro-RO" sz="1300" b="1"/>
              <a:t>Despre studiu</a:t>
            </a:r>
            <a:endParaRPr lang="ro-RO" sz="1300"/>
          </a:p>
          <a:p>
            <a:r>
              <a:rPr lang="ro-RO" sz="1300"/>
              <a:t>Cercetarea de piață a fost realizată pe un eșantion de 1076 persoane, reprezentativ pentru populația cu vârstă cuprinsă între 18 și 65 ani din mediul urban. Datele au fost culese în luna februarie 2023.  Culegerea datelor s-a făcut prin platforma Frappe Digital, folosind panelul Daedalus Online. Eroarea de eșantionare este de +/- 3%.</a:t>
            </a:r>
          </a:p>
        </p:txBody>
      </p:sp>
    </p:spTree>
    <p:extLst>
      <p:ext uri="{BB962C8B-B14F-4D97-AF65-F5344CB8AC3E}">
        <p14:creationId xmlns:p14="http://schemas.microsoft.com/office/powerpoint/2010/main" val="2056396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709444775"/>
              </p:ext>
            </p:extLst>
          </p:nvPr>
        </p:nvGraphicFramePr>
        <p:xfrm>
          <a:off x="468802" y="234558"/>
          <a:ext cx="11254395" cy="63888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2888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64982385"/>
              </p:ext>
            </p:extLst>
          </p:nvPr>
        </p:nvGraphicFramePr>
        <p:xfrm>
          <a:off x="425685" y="171842"/>
          <a:ext cx="11340630" cy="65143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436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767357483"/>
              </p:ext>
            </p:extLst>
          </p:nvPr>
        </p:nvGraphicFramePr>
        <p:xfrm>
          <a:off x="4236334" y="1284096"/>
          <a:ext cx="7955666" cy="5287347"/>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717630" y="1861583"/>
            <a:ext cx="3873529" cy="646331"/>
          </a:xfrm>
          <a:prstGeom prst="rect">
            <a:avLst/>
          </a:prstGeom>
        </p:spPr>
        <p:txBody>
          <a:bodyPr wrap="square">
            <a:spAutoFit/>
          </a:bodyPr>
          <a:lstStyle/>
          <a:p>
            <a:r>
              <a:rPr lang="ro-RO"/>
              <a:t>Pot să am încredere în oamenii din jurul meu</a:t>
            </a:r>
          </a:p>
        </p:txBody>
      </p:sp>
      <p:sp>
        <p:nvSpPr>
          <p:cNvPr id="6" name="Rectangle 5"/>
          <p:cNvSpPr/>
          <p:nvPr/>
        </p:nvSpPr>
        <p:spPr>
          <a:xfrm>
            <a:off x="717630" y="4852536"/>
            <a:ext cx="3873529" cy="646331"/>
          </a:xfrm>
          <a:prstGeom prst="rect">
            <a:avLst/>
          </a:prstGeom>
        </p:spPr>
        <p:txBody>
          <a:bodyPr wrap="square">
            <a:spAutoFit/>
          </a:bodyPr>
          <a:lstStyle/>
          <a:p>
            <a:r>
              <a:rPr lang="ro-RO"/>
              <a:t>Răutatea și invidia sunt dominante în societatea noastră</a:t>
            </a:r>
          </a:p>
        </p:txBody>
      </p:sp>
      <p:sp>
        <p:nvSpPr>
          <p:cNvPr id="7" name="Rectangle 6"/>
          <p:cNvSpPr/>
          <p:nvPr/>
        </p:nvSpPr>
        <p:spPr>
          <a:xfrm>
            <a:off x="717630" y="3373110"/>
            <a:ext cx="4386805" cy="646331"/>
          </a:xfrm>
          <a:prstGeom prst="rect">
            <a:avLst/>
          </a:prstGeom>
        </p:spPr>
        <p:txBody>
          <a:bodyPr wrap="square">
            <a:spAutoFit/>
          </a:bodyPr>
          <a:lstStyle/>
          <a:p>
            <a:r>
              <a:rPr lang="ro-RO"/>
              <a:t>Majoritatea oamenilor sunt corecți și nu încearcă să profite de mine</a:t>
            </a:r>
          </a:p>
        </p:txBody>
      </p:sp>
      <p:sp>
        <p:nvSpPr>
          <p:cNvPr id="8" name="Rectangle 7"/>
          <p:cNvSpPr/>
          <p:nvPr/>
        </p:nvSpPr>
        <p:spPr>
          <a:xfrm>
            <a:off x="1643606" y="544119"/>
            <a:ext cx="9491240" cy="461665"/>
          </a:xfrm>
          <a:prstGeom prst="rect">
            <a:avLst/>
          </a:prstGeom>
        </p:spPr>
        <p:txBody>
          <a:bodyPr wrap="square">
            <a:spAutoFit/>
          </a:bodyPr>
          <a:lstStyle/>
          <a:p>
            <a:pPr algn="ctr">
              <a:defRPr sz="2400" b="0" i="0" u="none" strike="noStrike" kern="1200" spc="0" baseline="0">
                <a:solidFill>
                  <a:prstClr val="black">
                    <a:lumMod val="65000"/>
                    <a:lumOff val="35000"/>
                  </a:prstClr>
                </a:solidFill>
                <a:latin typeface="+mn-lt"/>
                <a:ea typeface="+mn-ea"/>
                <a:cs typeface="+mn-cs"/>
              </a:defRPr>
            </a:pPr>
            <a:r>
              <a:rPr lang="en-US" b="1"/>
              <a:t>Vă rugăm să va exprimați acordul sau dezacordul cu următoarele afirmații</a:t>
            </a:r>
            <a:endParaRPr lang="en-US"/>
          </a:p>
        </p:txBody>
      </p:sp>
      <p:cxnSp>
        <p:nvCxnSpPr>
          <p:cNvPr id="10" name="Straight Connector 9"/>
          <p:cNvCxnSpPr/>
          <p:nvPr/>
        </p:nvCxnSpPr>
        <p:spPr>
          <a:xfrm flipH="1">
            <a:off x="7778187" y="1701478"/>
            <a:ext cx="11575" cy="3958542"/>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7004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21220</TotalTime>
  <Words>79</Words>
  <Application>Microsoft Macintosh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Calibri Light</vt:lpstr>
      <vt:lpstr>Arial</vt:lpstr>
      <vt:lpstr>Office Theme</vt:lpstr>
      <vt:lpstr>Fapte bune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50</cp:revision>
  <dcterms:created xsi:type="dcterms:W3CDTF">2023-02-09T16:35:02Z</dcterms:created>
  <dcterms:modified xsi:type="dcterms:W3CDTF">2023-02-27T15:11:36Z</dcterms:modified>
</cp:coreProperties>
</file>